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6" r:id="rId3"/>
    <p:sldId id="297" r:id="rId4"/>
    <p:sldId id="289" r:id="rId5"/>
    <p:sldId id="290" r:id="rId6"/>
    <p:sldId id="291" r:id="rId7"/>
    <p:sldId id="292" r:id="rId8"/>
    <p:sldId id="293" r:id="rId9"/>
    <p:sldId id="29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  <p:sldId id="363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3024717" y="3286125"/>
            <a:ext cx="8636000" cy="10382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4000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3107267" y="4505960"/>
            <a:ext cx="8534400" cy="7667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r">
              <a:buNone/>
              <a:defRPr kern="1200">
                <a:latin typeface="幼圆" panose="02010509060101010101" charset="-122"/>
                <a:ea typeface="幼圆" panose="02010509060101010101" charset="-122"/>
              </a:defRPr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endParaRPr lang="zh-CN" altLang="en-US"/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08050"/>
          </a:xfrm>
        </p:spPr>
        <p:txBody>
          <a:bodyPr/>
          <a:lstStyle>
            <a:lvl1pPr>
              <a:defRPr sz="4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>
                <a:latin typeface="幼圆" panose="02010509060101010101" charset="-122"/>
                <a:ea typeface="幼圆" panose="02010509060101010101" charset="-122"/>
              </a:defRPr>
            </a:lvl1pPr>
            <a:lvl2pPr>
              <a:lnSpc>
                <a:spcPct val="150000"/>
              </a:lnSpc>
              <a:defRPr sz="2800">
                <a:latin typeface="幼圆" panose="02010509060101010101" charset="-122"/>
                <a:ea typeface="幼圆" panose="02010509060101010101" charset="-122"/>
              </a:defRPr>
            </a:lvl2pPr>
            <a:lvl3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3pPr>
            <a:lvl4pPr marL="1371600" indent="0">
              <a:lnSpc>
                <a:spcPct val="150000"/>
              </a:lnSpc>
              <a:buNone/>
              <a:defRPr>
                <a:latin typeface="幼圆" panose="02010509060101010101" charset="-122"/>
                <a:ea typeface="幼圆" panose="02010509060101010101" charset="-122"/>
              </a:defRPr>
            </a:lvl4pPr>
            <a:lvl5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27" name="标题 1026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3154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文本占位符 1027"/>
          <p:cNvSpPr>
            <a:spLocks noGrp="1"/>
          </p:cNvSpPr>
          <p:nvPr>
            <p:ph type="body"/>
          </p:nvPr>
        </p:nvSpPr>
        <p:spPr>
          <a:xfrm>
            <a:off x="609600" y="1278890"/>
            <a:ext cx="10972800" cy="4893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9" name="日期占位符 1028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页脚占位符 1029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/>
  </p:transition>
  <p:hf sldNum="0" hdr="0" ftr="0" dt="0"/>
  <p:txStyles>
    <p:titleStyle>
      <a:lvl1pPr marL="0" lvl="0" indent="0" algn="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1pPr>
      <a:lvl2pPr marL="742950" lvl="1" indent="-28575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2pPr>
      <a:lvl3pPr marL="1143000" lvl="2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3pPr>
      <a:lvl4pPr marL="1600200" lvl="3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4pPr>
      <a:lvl5pPr marL="2057400" lvl="4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第九章 同步与互斥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山东大学计算机科学与技术学院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互斥的例子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>
                <a:sym typeface="+mn-ea"/>
              </a:rPr>
              <a:t>使用打印机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两个线程同时使用打印机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使用共享变量</a:t>
            </a:r>
            <a:endParaRPr lang="zh-CN" altLang="en-US" sz="3200"/>
          </a:p>
          <a:p>
            <a:pPr lvl="1"/>
            <a:r>
              <a:rPr lang="zh-CN" altLang="en-US">
                <a:sym typeface="+mn-ea"/>
              </a:rPr>
              <a:t>售票系统：</a:t>
            </a:r>
            <a:r>
              <a:rPr lang="en-US" altLang="zh-CN">
                <a:sym typeface="+mn-ea"/>
              </a:rPr>
              <a:t>if </a:t>
            </a:r>
            <a:r>
              <a:rPr lang="zh-CN" altLang="en-US">
                <a:sym typeface="+mn-ea"/>
              </a:rPr>
              <a:t>语句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count--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9614" t="40995" r="52079" b="35363"/>
          <a:stretch>
            <a:fillRect/>
          </a:stretch>
        </p:blipFill>
        <p:spPr>
          <a:xfrm>
            <a:off x="5708015" y="1313180"/>
            <a:ext cx="3981450" cy="1870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51840" t="42608" r="12517" b="37091"/>
          <a:stretch>
            <a:fillRect/>
          </a:stretch>
        </p:blipFill>
        <p:spPr>
          <a:xfrm>
            <a:off x="3228975" y="4897755"/>
            <a:ext cx="4472940" cy="1433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8872" t="42106" r="55703" b="26543"/>
          <a:stretch>
            <a:fillRect/>
          </a:stretch>
        </p:blipFill>
        <p:spPr>
          <a:xfrm>
            <a:off x="7177405" y="3183890"/>
            <a:ext cx="4404995" cy="21926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互斥的概念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临界资源</a:t>
            </a:r>
            <a:endParaRPr lang="zh-CN" altLang="en-US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不能被并发使用的资源；可以分别共享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互斥(mutual exclusion)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定义：临界资源不能并发使用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互斥是对操作之间并发执行的约束，与同步的异同：三个方面</a:t>
            </a:r>
            <a:endParaRPr lang="zh-CN" altLang="en-US" sz="3200"/>
          </a:p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临界区</a:t>
            </a:r>
            <a:endParaRPr lang="zh-CN" altLang="en-US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访问临界资源的程序段</a:t>
            </a:r>
            <a:r>
              <a:rPr lang="zh-CN" altLang="en-US">
                <a:sym typeface="+mn-ea"/>
              </a:rPr>
              <a:t>，临界区不能并发执行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什么情况下需要互斥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165090"/>
          </a:xfrm>
        </p:spPr>
        <p:txBody>
          <a:bodyPr>
            <a:normAutofit fontScale="70000"/>
          </a:bodyPr>
          <a:p>
            <a:pPr>
              <a:lnSpc>
                <a:spcPct val="140000"/>
              </a:lnSpc>
            </a:pPr>
            <a:r>
              <a:rPr lang="zh-CN" altLang="en-US" sz="4570">
                <a:sym typeface="+mn-ea"/>
              </a:rPr>
              <a:t>假设两个线程</a:t>
            </a:r>
            <a:r>
              <a:rPr lang="en-US" altLang="zh-CN" sz="4570">
                <a:sym typeface="+mn-ea"/>
              </a:rPr>
              <a:t>T</a:t>
            </a:r>
            <a:r>
              <a:rPr lang="zh-CN" altLang="en-US" sz="4570">
                <a:sym typeface="+mn-ea"/>
              </a:rPr>
              <a:t>1和</a:t>
            </a:r>
            <a:r>
              <a:rPr lang="en-US" altLang="zh-CN" sz="4570">
                <a:sym typeface="+mn-ea"/>
              </a:rPr>
              <a:t>T</a:t>
            </a:r>
            <a:r>
              <a:rPr lang="zh-CN" altLang="en-US" sz="4570">
                <a:sym typeface="+mn-ea"/>
              </a:rPr>
              <a:t>2</a:t>
            </a:r>
            <a:endParaRPr lang="zh-CN" altLang="en-US" sz="3200"/>
          </a:p>
          <a:p>
            <a:pPr lvl="1">
              <a:lnSpc>
                <a:spcPct val="140000"/>
              </a:lnSpc>
            </a:pPr>
            <a:r>
              <a:rPr lang="en-US" altLang="zh-CN" sz="3430">
                <a:sym typeface="+mn-ea"/>
              </a:rPr>
              <a:t>R(T1)</a:t>
            </a:r>
            <a:r>
              <a:rPr lang="zh-CN" altLang="en-US" sz="3430">
                <a:sym typeface="+mn-ea"/>
              </a:rPr>
              <a:t>表示</a:t>
            </a:r>
            <a:r>
              <a:rPr lang="zh-CN" altLang="en-US" sz="3425">
                <a:sym typeface="+mn-ea"/>
              </a:rPr>
              <a:t>线</a:t>
            </a:r>
            <a:r>
              <a:rPr lang="zh-CN" altLang="en-US" sz="3430">
                <a:sym typeface="+mn-ea"/>
              </a:rPr>
              <a:t>程</a:t>
            </a:r>
            <a:r>
              <a:rPr lang="en-US" altLang="zh-CN" sz="3430">
                <a:sym typeface="+mn-ea"/>
              </a:rPr>
              <a:t>T</a:t>
            </a:r>
            <a:r>
              <a:rPr lang="en-US" altLang="zh-CN" sz="3430">
                <a:sym typeface="+mn-ea"/>
              </a:rPr>
              <a:t>1</a:t>
            </a:r>
            <a:r>
              <a:rPr lang="zh-CN" altLang="en-US" sz="3430">
                <a:sym typeface="+mn-ea"/>
              </a:rPr>
              <a:t>进行读操作的资源的集合</a:t>
            </a:r>
            <a:endParaRPr lang="zh-CN" altLang="en-US" sz="3430"/>
          </a:p>
          <a:p>
            <a:pPr lvl="1">
              <a:lnSpc>
                <a:spcPct val="140000"/>
              </a:lnSpc>
            </a:pPr>
            <a:r>
              <a:rPr lang="en-US" altLang="zh-CN" sz="3430">
                <a:sym typeface="+mn-ea"/>
              </a:rPr>
              <a:t>W(T1)</a:t>
            </a:r>
            <a:r>
              <a:rPr lang="zh-CN" altLang="en-US" sz="3430">
                <a:sym typeface="+mn-ea"/>
              </a:rPr>
              <a:t>表示</a:t>
            </a:r>
            <a:r>
              <a:rPr lang="zh-CN" altLang="en-US" sz="3425">
                <a:sym typeface="+mn-ea"/>
              </a:rPr>
              <a:t>线</a:t>
            </a:r>
            <a:r>
              <a:rPr lang="zh-CN" altLang="en-US" sz="3430">
                <a:sym typeface="+mn-ea"/>
              </a:rPr>
              <a:t>程</a:t>
            </a:r>
            <a:r>
              <a:rPr lang="en-US" altLang="zh-CN" sz="3430">
                <a:sym typeface="+mn-ea"/>
              </a:rPr>
              <a:t>T</a:t>
            </a:r>
            <a:r>
              <a:rPr lang="en-US" altLang="zh-CN" sz="3430">
                <a:sym typeface="+mn-ea"/>
              </a:rPr>
              <a:t>1</a:t>
            </a:r>
            <a:r>
              <a:rPr lang="zh-CN" altLang="en-US" sz="3430">
                <a:sym typeface="+mn-ea"/>
              </a:rPr>
              <a:t>进行写操作的资源的集合</a:t>
            </a:r>
            <a:endParaRPr lang="zh-CN" altLang="en-US" sz="3430"/>
          </a:p>
          <a:p>
            <a:pPr lvl="1">
              <a:lnSpc>
                <a:spcPct val="140000"/>
              </a:lnSpc>
            </a:pPr>
            <a:r>
              <a:rPr lang="en-US" altLang="zh-CN" sz="3430">
                <a:sym typeface="+mn-ea"/>
              </a:rPr>
              <a:t>R(T2)</a:t>
            </a:r>
            <a:r>
              <a:rPr lang="zh-CN" altLang="en-US" sz="3430">
                <a:sym typeface="+mn-ea"/>
              </a:rPr>
              <a:t>表示</a:t>
            </a:r>
            <a:r>
              <a:rPr lang="zh-CN" altLang="en-US" sz="3425">
                <a:sym typeface="+mn-ea"/>
              </a:rPr>
              <a:t>线</a:t>
            </a:r>
            <a:r>
              <a:rPr lang="zh-CN" altLang="en-US" sz="3430">
                <a:sym typeface="+mn-ea"/>
              </a:rPr>
              <a:t>程</a:t>
            </a:r>
            <a:r>
              <a:rPr lang="en-US" altLang="zh-CN" sz="3430">
                <a:sym typeface="+mn-ea"/>
              </a:rPr>
              <a:t>T</a:t>
            </a:r>
            <a:r>
              <a:rPr lang="en-US" altLang="zh-CN" sz="3430">
                <a:sym typeface="+mn-ea"/>
              </a:rPr>
              <a:t>2</a:t>
            </a:r>
            <a:r>
              <a:rPr lang="zh-CN" altLang="en-US" sz="3430">
                <a:sym typeface="+mn-ea"/>
              </a:rPr>
              <a:t>进行读操作的资源的集合</a:t>
            </a:r>
            <a:endParaRPr lang="zh-CN" altLang="en-US" sz="3430"/>
          </a:p>
          <a:p>
            <a:pPr lvl="1">
              <a:lnSpc>
                <a:spcPct val="140000"/>
              </a:lnSpc>
            </a:pPr>
            <a:r>
              <a:rPr lang="en-US" altLang="zh-CN" sz="3430">
                <a:sym typeface="+mn-ea"/>
              </a:rPr>
              <a:t>W(T2)</a:t>
            </a:r>
            <a:r>
              <a:rPr lang="zh-CN" altLang="en-US" sz="3430">
                <a:sym typeface="+mn-ea"/>
              </a:rPr>
              <a:t>表示</a:t>
            </a:r>
            <a:r>
              <a:rPr lang="zh-CN" altLang="en-US" sz="3425">
                <a:sym typeface="+mn-ea"/>
              </a:rPr>
              <a:t>线</a:t>
            </a:r>
            <a:r>
              <a:rPr lang="zh-CN" altLang="en-US" sz="3430">
                <a:sym typeface="+mn-ea"/>
              </a:rPr>
              <a:t>程</a:t>
            </a:r>
            <a:r>
              <a:rPr lang="en-US" altLang="zh-CN" sz="3430">
                <a:sym typeface="+mn-ea"/>
              </a:rPr>
              <a:t>T</a:t>
            </a:r>
            <a:r>
              <a:rPr lang="en-US" altLang="zh-CN" sz="3430">
                <a:sym typeface="+mn-ea"/>
              </a:rPr>
              <a:t>2</a:t>
            </a:r>
            <a:r>
              <a:rPr lang="zh-CN" altLang="en-US" sz="3430">
                <a:sym typeface="+mn-ea"/>
              </a:rPr>
              <a:t>进行写操作的资源的集合</a:t>
            </a:r>
            <a:endParaRPr lang="zh-CN" altLang="en-US" sz="3430"/>
          </a:p>
          <a:p>
            <a:pPr>
              <a:lnSpc>
                <a:spcPct val="140000"/>
              </a:lnSpc>
            </a:pPr>
            <a:r>
              <a:rPr lang="zh-CN" altLang="en-US" sz="4570">
                <a:sym typeface="+mn-ea"/>
              </a:rPr>
              <a:t>伯恩斯坦</a:t>
            </a:r>
            <a:r>
              <a:rPr lang="en-US" altLang="zh-CN" sz="4570">
                <a:sym typeface="+mn-ea"/>
              </a:rPr>
              <a:t>(Bernstein)</a:t>
            </a:r>
            <a:r>
              <a:rPr lang="zh-CN" altLang="en-US" sz="4570">
                <a:sym typeface="+mn-ea"/>
              </a:rPr>
              <a:t>条件</a:t>
            </a:r>
            <a:endParaRPr lang="zh-CN" altLang="en-US" sz="32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3430">
                <a:sym typeface="+mn-ea"/>
              </a:rPr>
              <a:t>线</a:t>
            </a:r>
            <a:r>
              <a:rPr lang="zh-CN" altLang="en-US" sz="3430">
                <a:sym typeface="+mn-ea"/>
              </a:rPr>
              <a:t>程</a:t>
            </a:r>
            <a:r>
              <a:rPr lang="en-US" altLang="zh-CN" sz="3430">
                <a:sym typeface="+mn-ea"/>
              </a:rPr>
              <a:t>T</a:t>
            </a:r>
            <a:r>
              <a:rPr lang="en-US" altLang="zh-CN" sz="3430">
                <a:sym typeface="+mn-ea"/>
              </a:rPr>
              <a:t>1</a:t>
            </a:r>
            <a:r>
              <a:rPr lang="zh-CN" altLang="en-US" sz="3430">
                <a:sym typeface="+mn-ea"/>
              </a:rPr>
              <a:t>和</a:t>
            </a:r>
            <a:r>
              <a:rPr lang="en-US" altLang="zh-CN" sz="3430">
                <a:sym typeface="+mn-ea"/>
              </a:rPr>
              <a:t>T</a:t>
            </a:r>
            <a:r>
              <a:rPr lang="en-US" altLang="zh-CN" sz="3430">
                <a:sym typeface="+mn-ea"/>
              </a:rPr>
              <a:t>2</a:t>
            </a:r>
            <a:r>
              <a:rPr lang="zh-CN" altLang="en-US" sz="3430">
                <a:sym typeface="+mn-ea"/>
              </a:rPr>
              <a:t>并发执行的条件</a:t>
            </a:r>
            <a:r>
              <a:rPr lang="en-US" altLang="zh-CN" sz="3430">
                <a:sym typeface="+mn-ea"/>
              </a:rPr>
              <a:t>:</a:t>
            </a:r>
            <a:endParaRPr lang="zh-CN" altLang="en-US" sz="3430"/>
          </a:p>
          <a:p>
            <a:pPr lvl="1">
              <a:lnSpc>
                <a:spcPct val="140000"/>
              </a:lnSpc>
            </a:pPr>
            <a:r>
              <a:rPr lang="en-US" altLang="zh-CN" sz="3430">
                <a:sym typeface="+mn-ea"/>
              </a:rPr>
              <a:t>[R(T1)</a:t>
            </a:r>
            <a:r>
              <a:rPr lang="en-US" altLang="zh-CN" sz="343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∩</a:t>
            </a:r>
            <a:r>
              <a:rPr lang="en-US" altLang="zh-CN" sz="3430">
                <a:sym typeface="+mn-ea"/>
              </a:rPr>
              <a:t>W(T2)]</a:t>
            </a:r>
            <a:r>
              <a:rPr lang="en-US" altLang="zh-CN" sz="343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∪[</a:t>
            </a:r>
            <a:r>
              <a:rPr lang="en-US" altLang="zh-CN" sz="3430">
                <a:sym typeface="+mn-ea"/>
              </a:rPr>
              <a:t>R(T2)</a:t>
            </a:r>
            <a:r>
              <a:rPr lang="en-US" altLang="zh-CN" sz="343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∩</a:t>
            </a:r>
            <a:r>
              <a:rPr lang="en-US" altLang="zh-CN" sz="3430">
                <a:sym typeface="+mn-ea"/>
              </a:rPr>
              <a:t>W(T1)]</a:t>
            </a:r>
            <a:r>
              <a:rPr lang="en-US" altLang="zh-CN" sz="343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∪[</a:t>
            </a:r>
            <a:r>
              <a:rPr lang="en-US" altLang="zh-CN" sz="3430">
                <a:sym typeface="+mn-ea"/>
              </a:rPr>
              <a:t>W(T1)</a:t>
            </a:r>
            <a:r>
              <a:rPr lang="en-US" altLang="zh-CN" sz="343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∩</a:t>
            </a:r>
            <a:r>
              <a:rPr lang="en-US" altLang="zh-CN" sz="3430">
                <a:sym typeface="+mn-ea"/>
              </a:rPr>
              <a:t>W(T2)]=</a:t>
            </a:r>
            <a:r>
              <a:rPr lang="en-US" altLang="zh-CN" sz="343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Φ</a:t>
            </a:r>
            <a:endParaRPr lang="zh-CN" altLang="en-US" sz="343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互斥的实现</a:t>
            </a:r>
            <a:r>
              <a:rPr lang="zh-CN" altLang="en-US">
                <a:sym typeface="+mn-ea"/>
              </a:rPr>
              <a:t>思路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lnSpc>
                <a:spcPct val="140000"/>
              </a:lnSpc>
            </a:pPr>
            <a:r>
              <a:rPr lang="zh-CN" altLang="en-US" sz="3200">
                <a:sym typeface="+mn-ea"/>
              </a:rPr>
              <a:t>互斥的实现</a:t>
            </a:r>
            <a:endParaRPr lang="zh-CN" altLang="en-US" sz="3200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若另一个线程正处于临界区中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则当前线程必须等待，方法类似同步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与同步一样，也是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判断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等待</a:t>
            </a:r>
            <a:r>
              <a:rPr lang="en-US" altLang="zh-CN">
                <a:sym typeface="+mn-ea"/>
              </a:rPr>
              <a:t>”</a:t>
            </a:r>
            <a:endParaRPr lang="zh-CN" altLang="en-US" sz="3200"/>
          </a:p>
          <a:p>
            <a:pPr>
              <a:lnSpc>
                <a:spcPct val="140000"/>
              </a:lnSpc>
            </a:pPr>
            <a:r>
              <a:rPr lang="zh-CN" altLang="en-US" sz="3200">
                <a:sym typeface="+mn-ea"/>
              </a:rPr>
              <a:t>互斥的原因</a:t>
            </a:r>
            <a:endParaRPr lang="zh-CN" altLang="en-US" sz="3200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和资源有关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和操作有关：读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写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实现互斥的软件方法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915035" y="1819910"/>
            <a:ext cx="4974590" cy="43186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线程 </a:t>
            </a:r>
            <a:r>
              <a:rPr lang="en-US" altLang="zh-CN" sz="2300">
                <a:cs typeface="幼圆" panose="02010509060101010101" charset="-122"/>
                <a:sym typeface="+mn-ea"/>
              </a:rPr>
              <a:t>T0</a:t>
            </a:r>
            <a:endParaRPr lang="en-US" altLang="zh-CN" sz="23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do {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flag[0] = T;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while (flag[1]);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// critical section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flag[0] = F;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remainder section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 } while (true); </a:t>
            </a:r>
            <a:endParaRPr lang="en-US" altLang="zh-CN" sz="23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" y="1183005"/>
            <a:ext cx="1097280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defTabSz="914400" fontAlgn="auto">
              <a:lnSpc>
                <a:spcPct val="120000"/>
              </a:lnSpc>
              <a:tabLst>
                <a:tab pos="739775" algn="l"/>
                <a:tab pos="1021080" algn="l"/>
                <a:tab pos="1257300" algn="l"/>
              </a:tabLst>
            </a:pPr>
            <a:r>
              <a:rPr lang="en-US" altLang="zh-CN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Boolean flag[2]；//flag[i]=T</a:t>
            </a:r>
            <a:r>
              <a:rPr lang="zh-CN" altLang="en-US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；表示线程</a:t>
            </a:r>
            <a:r>
              <a:rPr lang="en-US" altLang="zh-CN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Ti</a:t>
            </a:r>
            <a:r>
              <a:rPr lang="zh-CN" altLang="en-US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准备进入临界区</a:t>
            </a:r>
            <a:r>
              <a:rPr lang="en-US" altLang="zh-CN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(i=0,1),</a:t>
            </a:r>
            <a:r>
              <a:rPr lang="zh-CN" altLang="en-US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初值为</a:t>
            </a:r>
            <a:r>
              <a:rPr lang="en-US" altLang="zh-CN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F</a:t>
            </a:r>
            <a:endParaRPr lang="en-US" altLang="zh-CN" sz="24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103620" y="1819910"/>
            <a:ext cx="5309235" cy="43180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线程 T</a:t>
            </a:r>
            <a:r>
              <a:rPr lang="en-US" altLang="zh-CN" sz="2300">
                <a:cs typeface="幼圆" panose="02010509060101010101" charset="-122"/>
                <a:sym typeface="+mn-ea"/>
              </a:rPr>
              <a:t>1</a:t>
            </a:r>
            <a:endParaRPr lang="zh-CN" altLang="en-US" sz="23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do { </a:t>
            </a:r>
            <a:endParaRPr lang="zh-CN" altLang="en-US" sz="2300">
              <a:cs typeface="幼圆" panose="0201050906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		flag[</a:t>
            </a:r>
            <a:r>
              <a:rPr lang="en-US" altLang="zh-CN" sz="2300">
                <a:cs typeface="幼圆" panose="02010509060101010101" charset="-122"/>
                <a:sym typeface="+mn-ea"/>
              </a:rPr>
              <a:t>1</a:t>
            </a:r>
            <a:r>
              <a:rPr lang="zh-CN" altLang="en-US" sz="2300">
                <a:cs typeface="幼圆" panose="02010509060101010101" charset="-122"/>
                <a:sym typeface="+mn-ea"/>
              </a:rPr>
              <a:t>] = </a:t>
            </a:r>
            <a:r>
              <a:rPr lang="en-US" altLang="zh-CN" sz="2300">
                <a:cs typeface="幼圆" panose="02010509060101010101" charset="-122"/>
                <a:sym typeface="+mn-ea"/>
              </a:rPr>
              <a:t>T</a:t>
            </a:r>
            <a:r>
              <a:rPr lang="zh-CN" altLang="en-US" sz="2300">
                <a:cs typeface="幼圆" panose="02010509060101010101" charset="-122"/>
                <a:sym typeface="+mn-ea"/>
              </a:rPr>
              <a:t>; </a:t>
            </a:r>
            <a:endParaRPr lang="zh-CN" altLang="en-US" sz="2300">
              <a:cs typeface="幼圆" panose="0201050906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		while (flag[</a:t>
            </a:r>
            <a:r>
              <a:rPr lang="en-US" altLang="zh-CN" sz="2300">
                <a:cs typeface="幼圆" panose="02010509060101010101" charset="-122"/>
                <a:sym typeface="+mn-ea"/>
              </a:rPr>
              <a:t>0</a:t>
            </a:r>
            <a:r>
              <a:rPr lang="zh-CN" altLang="en-US" sz="2300">
                <a:cs typeface="幼圆" panose="02010509060101010101" charset="-122"/>
                <a:sym typeface="+mn-ea"/>
              </a:rPr>
              <a:t>]); </a:t>
            </a:r>
            <a:endParaRPr lang="zh-CN" altLang="en-US" sz="2300">
              <a:cs typeface="幼圆" panose="0201050906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		// critical section </a:t>
            </a:r>
            <a:endParaRPr lang="zh-CN" altLang="en-US" sz="2300">
              <a:cs typeface="幼圆" panose="0201050906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		flag[</a:t>
            </a:r>
            <a:r>
              <a:rPr lang="en-US" altLang="zh-CN" sz="2300">
                <a:cs typeface="幼圆" panose="02010509060101010101" charset="-122"/>
                <a:sym typeface="+mn-ea"/>
              </a:rPr>
              <a:t>1</a:t>
            </a:r>
            <a:r>
              <a:rPr lang="zh-CN" altLang="en-US" sz="2300">
                <a:cs typeface="幼圆" panose="02010509060101010101" charset="-122"/>
                <a:sym typeface="+mn-ea"/>
              </a:rPr>
              <a:t>] = </a:t>
            </a:r>
            <a:r>
              <a:rPr lang="en-US" altLang="zh-CN" sz="2300">
                <a:cs typeface="幼圆" panose="02010509060101010101" charset="-122"/>
                <a:sym typeface="+mn-ea"/>
              </a:rPr>
              <a:t>F</a:t>
            </a:r>
            <a:r>
              <a:rPr lang="zh-CN" altLang="en-US" sz="2300">
                <a:cs typeface="幼圆" panose="02010509060101010101" charset="-122"/>
                <a:sym typeface="+mn-ea"/>
              </a:rPr>
              <a:t>; </a:t>
            </a:r>
            <a:endParaRPr lang="zh-CN" altLang="en-US" sz="2300">
              <a:cs typeface="幼圆" panose="0201050906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		remainder section </a:t>
            </a:r>
            <a:endParaRPr lang="zh-CN" altLang="en-US" sz="2300">
              <a:cs typeface="幼圆" panose="02010509060101010101" charset="-122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	 } while (true); </a:t>
            </a:r>
            <a:endParaRPr lang="zh-CN" altLang="en-US" sz="2300">
              <a:cs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实现互斥的软件方法</a:t>
            </a:r>
            <a:r>
              <a:rPr lang="en-US" altLang="zh-CN">
                <a:sym typeface="+mn-ea"/>
              </a:rPr>
              <a:t>.</a:t>
            </a:r>
            <a:endParaRPr lang="en-US" altLang="zh-CN"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915035" y="1819910"/>
            <a:ext cx="4974590" cy="43186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线程 </a:t>
            </a:r>
            <a:r>
              <a:rPr lang="en-US" altLang="zh-CN" sz="2300">
                <a:cs typeface="幼圆" panose="02010509060101010101" charset="-122"/>
                <a:sym typeface="+mn-ea"/>
              </a:rPr>
              <a:t>T0</a:t>
            </a:r>
            <a:endParaRPr lang="en-US" altLang="zh-CN" sz="23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do {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</a:t>
            </a: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while (flag[1]);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flag[0] = true;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// critical section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flag[0] = false;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remainder section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 } while (true); </a:t>
            </a:r>
            <a:endParaRPr lang="en-US" altLang="zh-CN" sz="23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" y="1183005"/>
            <a:ext cx="1080325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defTabSz="914400" fontAlgn="auto">
              <a:lnSpc>
                <a:spcPct val="120000"/>
              </a:lnSpc>
              <a:tabLst>
                <a:tab pos="739775" algn="l"/>
                <a:tab pos="1021080" algn="l"/>
                <a:tab pos="1257300" algn="l"/>
              </a:tabLst>
            </a:pPr>
            <a:r>
              <a:rPr lang="en-US" altLang="zh-CN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Boolean flag[2]；//flag[i]=T</a:t>
            </a:r>
            <a:r>
              <a:rPr lang="zh-CN" altLang="en-US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；表示线程</a:t>
            </a:r>
            <a:r>
              <a:rPr lang="en-US" altLang="zh-CN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Ti</a:t>
            </a:r>
            <a:r>
              <a:rPr lang="zh-CN" altLang="en-US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准备进入临界区</a:t>
            </a:r>
            <a:r>
              <a:rPr lang="en-US" altLang="zh-CN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(i=0,1),</a:t>
            </a:r>
            <a:r>
              <a:rPr lang="zh-CN" altLang="en-US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初值为</a:t>
            </a:r>
            <a:r>
              <a:rPr lang="en-US" altLang="zh-CN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F</a:t>
            </a:r>
            <a:endParaRPr lang="zh-CN" altLang="en-US" sz="24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6346825" y="1819910"/>
            <a:ext cx="4974590" cy="43186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线程 </a:t>
            </a:r>
            <a:r>
              <a:rPr lang="en-US" altLang="zh-CN" sz="2300">
                <a:cs typeface="幼圆" panose="02010509060101010101" charset="-122"/>
                <a:sym typeface="+mn-ea"/>
              </a:rPr>
              <a:t>T1</a:t>
            </a:r>
            <a:endParaRPr lang="en-US" altLang="zh-CN" sz="23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do {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</a:t>
            </a: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while (flag[0]);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flag[1] = true;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// critical section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flag[1] = false;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remainder section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 } while (true); </a:t>
            </a:r>
            <a:endParaRPr lang="en-US" altLang="zh-CN" sz="2300" dirty="0">
              <a:solidFill>
                <a:srgbClr val="000000"/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实现互斥的软件方法</a:t>
            </a:r>
            <a:r>
              <a:rPr lang="en-US" altLang="zh-CN">
                <a:sym typeface="+mn-ea"/>
              </a:rPr>
              <a:t>..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1520" y="1183005"/>
            <a:ext cx="1085088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1" defTabSz="914400" fontAlgn="auto">
              <a:lnSpc>
                <a:spcPct val="120000"/>
              </a:lnSpc>
              <a:tabLst>
                <a:tab pos="739775" algn="l"/>
                <a:tab pos="1021080" algn="l"/>
                <a:tab pos="1257300" algn="l"/>
              </a:tabLst>
            </a:pPr>
            <a:r>
              <a:rPr lang="en-US" altLang="zh-CN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int turn=0; </a:t>
            </a:r>
            <a:r>
              <a:rPr lang="en-US" altLang="zh-CN" sz="24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Boolean flag[2]；</a:t>
            </a:r>
            <a:endParaRPr lang="zh-CN" altLang="en-US" sz="24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844550" y="1819910"/>
            <a:ext cx="5186680" cy="45300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线程 </a:t>
            </a:r>
            <a:r>
              <a:rPr lang="en-US" altLang="zh-CN" sz="2300">
                <a:cs typeface="幼圆" panose="02010509060101010101" charset="-122"/>
                <a:sym typeface="+mn-ea"/>
              </a:rPr>
              <a:t>T0</a:t>
            </a:r>
            <a:endParaRPr lang="en-US" altLang="zh-CN" sz="23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do {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flag[0] = T;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</a:t>
            </a: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turn = 1;</a:t>
            </a:r>
            <a:endParaRPr lang="en-US" altLang="zh-CN" sz="2300" dirty="0">
              <a:solidFill>
                <a:srgbClr val="000000"/>
              </a:solidFill>
              <a:sym typeface="+mn-ea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</a:t>
            </a: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while (flag[1]</a:t>
            </a: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 &amp;&amp; turn == 1);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// critical section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flag[0] = F;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remainder section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 } while (true); </a:t>
            </a:r>
            <a:endParaRPr lang="en-US" altLang="zh-CN" sz="23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283325" y="1717040"/>
            <a:ext cx="5299075" cy="46329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zh-CN" altLang="en-US" sz="2300">
                <a:cs typeface="幼圆" panose="02010509060101010101" charset="-122"/>
                <a:sym typeface="+mn-ea"/>
              </a:rPr>
              <a:t>线程 </a:t>
            </a:r>
            <a:r>
              <a:rPr lang="en-US" altLang="zh-CN" sz="2300">
                <a:cs typeface="幼圆" panose="02010509060101010101" charset="-122"/>
                <a:sym typeface="+mn-ea"/>
              </a:rPr>
              <a:t>T1</a:t>
            </a:r>
            <a:endParaRPr lang="en-US" altLang="zh-CN" sz="23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do {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flag[1] = T;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</a:t>
            </a: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turn = 0;</a:t>
            </a:r>
            <a:endParaRPr lang="en-US" altLang="zh-CN" sz="2300" dirty="0">
              <a:solidFill>
                <a:srgbClr val="000000"/>
              </a:solidFill>
              <a:sym typeface="+mn-ea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</a:t>
            </a: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while (flag[0]</a:t>
            </a: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 &amp;&amp; turn == 0);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// critical section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flag[1] = F;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	remainder section </a:t>
            </a:r>
            <a:endParaRPr lang="en-US" altLang="zh-CN" sz="23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300" dirty="0">
                <a:solidFill>
                  <a:srgbClr val="000000"/>
                </a:solidFill>
                <a:sym typeface="+mn-ea"/>
              </a:rPr>
              <a:t>	 } while (true); </a:t>
            </a:r>
            <a:endParaRPr lang="en-US" altLang="zh-CN" sz="23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18320" y="5889625"/>
            <a:ext cx="2164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Peterson </a:t>
            </a:r>
            <a:r>
              <a:rPr lang="zh-CN" altLang="en-US" sz="240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方法</a:t>
            </a:r>
            <a:endParaRPr lang="zh-CN" altLang="en-US" sz="240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9-3 </a:t>
            </a:r>
            <a:r>
              <a:rPr lang="zh-CN" altLang="en-US"/>
              <a:t>同步机制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同步与互斥的异同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同步与互斥所需的共性操作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同步过程描述</a:t>
            </a:r>
            <a:endParaRPr lang="zh-CN" altLang="en-US"/>
          </a:p>
          <a:p>
            <a:r>
              <a:rPr lang="zh-CN" altLang="en-US">
                <a:sym typeface="+mn-ea"/>
              </a:rPr>
              <a:t>互斥过程描述</a:t>
            </a:r>
            <a:endParaRPr lang="zh-CN" altLang="en-US"/>
          </a:p>
          <a:p>
            <a:r>
              <a:rPr lang="zh-CN" altLang="en-US">
                <a:sym typeface="+mn-ea"/>
              </a:rPr>
              <a:t>同步机制的构成和要求</a:t>
            </a:r>
            <a:endParaRPr lang="zh-CN" altLang="en-US"/>
          </a:p>
          <a:p>
            <a:r>
              <a:rPr lang="zh-CN" altLang="en-US">
                <a:sym typeface="+mn-ea"/>
              </a:rPr>
              <a:t>同步机制的分类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同步与互斥的异同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pPr>
              <a:lnSpc>
                <a:spcPct val="130000"/>
              </a:lnSpc>
            </a:pPr>
            <a:r>
              <a:rPr lang="zh-CN" altLang="en-US" sz="5335">
                <a:sym typeface="+mn-ea"/>
              </a:rPr>
              <a:t>相同点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zh-CN" altLang="en-US" sz="4665">
                <a:sym typeface="+mn-ea"/>
              </a:rPr>
              <a:t>并发环境下，</a:t>
            </a:r>
            <a:r>
              <a:rPr lang="zh-CN" altLang="en-US" sz="4665">
                <a:sym typeface="+mn-ea"/>
              </a:rPr>
              <a:t>操作之间的时序关系</a:t>
            </a:r>
            <a:endParaRPr lang="zh-CN" altLang="en-US" sz="4665"/>
          </a:p>
          <a:p>
            <a:pPr lvl="1">
              <a:lnSpc>
                <a:spcPct val="130000"/>
              </a:lnSpc>
            </a:pPr>
            <a:r>
              <a:rPr lang="zh-CN" altLang="en-US" sz="4665">
                <a:sym typeface="+mn-ea"/>
              </a:rPr>
              <a:t>不满足条件，等待</a:t>
            </a:r>
            <a:endParaRPr lang="zh-CN" altLang="en-US" sz="4665"/>
          </a:p>
          <a:p>
            <a:pPr lvl="1">
              <a:lnSpc>
                <a:spcPct val="130000"/>
              </a:lnSpc>
            </a:pPr>
            <a:r>
              <a:rPr lang="zh-CN" altLang="en-US" sz="4665">
                <a:sym typeface="+mn-ea"/>
              </a:rPr>
              <a:t>运行过程中动态判定</a:t>
            </a:r>
            <a:endParaRPr lang="zh-CN" altLang="en-US" sz="3200"/>
          </a:p>
          <a:p>
            <a:pPr>
              <a:lnSpc>
                <a:spcPct val="130000"/>
              </a:lnSpc>
            </a:pPr>
            <a:r>
              <a:rPr lang="zh-CN" altLang="en-US" sz="5335">
                <a:sym typeface="+mn-ea"/>
              </a:rPr>
              <a:t>区别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zh-CN" altLang="en-US" sz="4665">
                <a:sym typeface="+mn-ea"/>
              </a:rPr>
              <a:t>同步：</a:t>
            </a:r>
            <a:r>
              <a:rPr lang="zh-CN" altLang="en-US" sz="4665">
                <a:sym typeface="+mn-ea"/>
              </a:rPr>
              <a:t>时序上，</a:t>
            </a:r>
            <a:r>
              <a:rPr lang="zh-CN" altLang="en-US" sz="4665">
                <a:sym typeface="+mn-ea"/>
              </a:rPr>
              <a:t>固定的偏序关系</a:t>
            </a:r>
            <a:endParaRPr lang="zh-CN" altLang="en-US" sz="4665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4665">
                <a:sym typeface="+mn-ea"/>
              </a:rPr>
              <a:t>互斥：时序上，不能同时执行（临时的偏序关系）</a:t>
            </a:r>
            <a:endParaRPr lang="zh-CN" altLang="en-US" sz="4665"/>
          </a:p>
        </p:txBody>
      </p:sp>
      <p:sp>
        <p:nvSpPr>
          <p:cNvPr id="4" name="文本框 3"/>
          <p:cNvSpPr txBox="1"/>
          <p:nvPr/>
        </p:nvSpPr>
        <p:spPr>
          <a:xfrm>
            <a:off x="10818495" y="5758180"/>
            <a:ext cx="76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实现</a:t>
            </a:r>
            <a:endParaRPr lang="zh-CN" altLang="en-US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同步与互斥所需的共性操作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等待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如果条件满足，则执行</a:t>
            </a:r>
            <a:r>
              <a:rPr lang="zh-CN" altLang="en-US" sz="2800"/>
              <a:t>后续操作；</a:t>
            </a:r>
            <a:r>
              <a:rPr lang="zh-CN" altLang="en-US">
                <a:sym typeface="+mn-ea"/>
              </a:rPr>
              <a:t>否则等待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入口代码</a:t>
            </a:r>
            <a:r>
              <a:rPr lang="en-US" altLang="zh-CN"/>
              <a:t>(</a:t>
            </a:r>
            <a:r>
              <a:rPr lang="en-US" altLang="zh-CN">
                <a:cs typeface="幼圆" panose="02010509060101010101" charset="-122"/>
                <a:sym typeface="+mn-ea"/>
              </a:rPr>
              <a:t>entry code</a:t>
            </a:r>
            <a:r>
              <a:rPr lang="en-US" altLang="zh-CN"/>
              <a:t>)</a:t>
            </a:r>
            <a:r>
              <a:rPr lang="zh-CN" altLang="en-US"/>
              <a:t>：判断</a:t>
            </a:r>
            <a:r>
              <a:rPr lang="en-US" altLang="zh-CN"/>
              <a:t>+</a:t>
            </a:r>
            <a:r>
              <a:rPr lang="zh-CN" altLang="en-US"/>
              <a:t>等待</a:t>
            </a:r>
            <a:r>
              <a:rPr lang="en-US" altLang="zh-CN"/>
              <a:t>+</a:t>
            </a:r>
            <a:r>
              <a:rPr lang="zh-CN" altLang="en-US"/>
              <a:t>标记</a:t>
            </a:r>
            <a:endParaRPr lang="zh-CN" altLang="en-US"/>
          </a:p>
          <a:p>
            <a:r>
              <a:rPr lang="zh-CN" altLang="en-US"/>
              <a:t>通知</a:t>
            </a:r>
            <a:endParaRPr lang="zh-CN" altLang="en-US"/>
          </a:p>
          <a:p>
            <a:pPr lvl="1"/>
            <a:r>
              <a:rPr lang="zh-CN" altLang="en-US"/>
              <a:t>某个操作执行完后，通知相关线程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出口代码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>
                <a:cs typeface="幼圆" panose="02010509060101010101" charset="-122"/>
                <a:sym typeface="+mn-ea"/>
              </a:rPr>
              <a:t>exit code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：通知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撤销标记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本章目录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1745" y="1183640"/>
            <a:ext cx="10320655" cy="4942840"/>
          </a:xfrm>
        </p:spPr>
        <p:txBody>
          <a:bodyPr>
            <a:normAutofit fontScale="90000" lnSpcReduction="20000"/>
          </a:bodyPr>
          <a:p>
            <a:r>
              <a:rPr lang="en-US" altLang="zh-CN"/>
              <a:t>9-1 同步</a:t>
            </a:r>
            <a:endParaRPr lang="en-US" altLang="zh-CN"/>
          </a:p>
          <a:p>
            <a:r>
              <a:rPr lang="en-US" altLang="zh-CN"/>
              <a:t>9-2 互斥</a:t>
            </a:r>
            <a:endParaRPr lang="en-US" altLang="zh-CN"/>
          </a:p>
          <a:p>
            <a:r>
              <a:rPr lang="en-US" altLang="zh-CN"/>
              <a:t>9-3 同步机制</a:t>
            </a:r>
            <a:endParaRPr lang="en-US" altLang="zh-CN"/>
          </a:p>
          <a:p>
            <a:r>
              <a:rPr lang="en-US" altLang="zh-CN"/>
              <a:t>9-4 硬件方法</a:t>
            </a:r>
            <a:endParaRPr lang="en-US" altLang="zh-CN"/>
          </a:p>
          <a:p>
            <a:r>
              <a:rPr lang="en-US" altLang="zh-CN"/>
              <a:t>9-5 操作系统方法</a:t>
            </a:r>
            <a:endParaRPr lang="en-US" altLang="zh-CN"/>
          </a:p>
          <a:p>
            <a:r>
              <a:rPr lang="en-US" altLang="zh-CN"/>
              <a:t>9-6 </a:t>
            </a:r>
            <a:r>
              <a:rPr lang="zh-CN" altLang="en-US"/>
              <a:t>高级语言方法</a:t>
            </a:r>
            <a:endParaRPr lang="en-US" altLang="zh-CN"/>
          </a:p>
          <a:p>
            <a:r>
              <a:rPr lang="en-US" altLang="zh-CN"/>
              <a:t>9-7 经典的同步与互斥问题</a:t>
            </a:r>
            <a:endParaRPr lang="en-US" altLang="zh-CN"/>
          </a:p>
        </p:txBody>
      </p:sp>
      <p:sp>
        <p:nvSpPr>
          <p:cNvPr id="4" name="左中括号 3"/>
          <p:cNvSpPr/>
          <p:nvPr/>
        </p:nvSpPr>
        <p:spPr>
          <a:xfrm>
            <a:off x="1261110" y="2913380"/>
            <a:ext cx="130810" cy="20034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中括号 4"/>
          <p:cNvSpPr/>
          <p:nvPr/>
        </p:nvSpPr>
        <p:spPr>
          <a:xfrm>
            <a:off x="1261745" y="1562100"/>
            <a:ext cx="130175" cy="67246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左中括号 5"/>
          <p:cNvSpPr/>
          <p:nvPr/>
        </p:nvSpPr>
        <p:spPr>
          <a:xfrm>
            <a:off x="1262380" y="5329555"/>
            <a:ext cx="129540" cy="48196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8090" y="2160270"/>
            <a:ext cx="6544310" cy="283210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同步过程描述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线程</a:t>
            </a:r>
            <a:r>
              <a:rPr lang="en-US" altLang="zh-CN" sz="3200">
                <a:sym typeface="+mn-ea"/>
              </a:rPr>
              <a:t>T1</a:t>
            </a:r>
            <a:endParaRPr lang="en-US" altLang="zh-CN" sz="32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入口代码 </a:t>
            </a:r>
            <a:r>
              <a:rPr lang="en-US" altLang="zh-CN">
                <a:cs typeface="幼圆" panose="02010509060101010101" charset="-122"/>
                <a:sym typeface="+mn-ea"/>
              </a:rPr>
              <a:t>entry code</a:t>
            </a:r>
            <a:endParaRPr lang="zh-CN" altLang="en-US" sz="28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en-US" altLang="zh-CN" sz="2800">
                <a:sym typeface="+mn-ea"/>
              </a:rPr>
              <a:t>T1</a:t>
            </a:r>
            <a:r>
              <a:rPr lang="zh-CN" altLang="en-US" sz="2800">
                <a:sym typeface="+mn-ea"/>
              </a:rPr>
              <a:t>的操作：</a:t>
            </a:r>
            <a:r>
              <a: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显示图像数据</a:t>
            </a:r>
            <a:endParaRPr lang="en-US" altLang="zh-CN" sz="28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3200"/>
              <a:t>线程</a:t>
            </a:r>
            <a:r>
              <a:rPr lang="en-US" altLang="zh-CN" sz="3200"/>
              <a:t>T2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T2的操作：</a:t>
            </a:r>
            <a:r>
              <a: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下载图像数据</a:t>
            </a:r>
            <a:endParaRPr lang="zh-CN" altLang="en-US" sz="28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450">
                <a:sym typeface="+mn-ea"/>
              </a:rPr>
              <a:t>出口代码 </a:t>
            </a:r>
            <a:r>
              <a:rPr lang="en-US" altLang="zh-CN" sz="2450">
                <a:cs typeface="幼圆" panose="02010509060101010101" charset="-122"/>
                <a:sym typeface="+mn-ea"/>
              </a:rPr>
              <a:t>exit code</a:t>
            </a:r>
            <a:endParaRPr lang="zh-CN" altLang="en-US" sz="2800"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268210" y="1885950"/>
            <a:ext cx="3442335" cy="3589020"/>
            <a:chOff x="13858" y="4271"/>
            <a:chExt cx="4383" cy="4691"/>
          </a:xfrm>
        </p:grpSpPr>
        <p:cxnSp>
          <p:nvCxnSpPr>
            <p:cNvPr id="18" name="直接连接符 17"/>
            <p:cNvCxnSpPr>
              <a:endCxn id="26" idx="0"/>
            </p:cNvCxnSpPr>
            <p:nvPr/>
          </p:nvCxnSpPr>
          <p:spPr>
            <a:xfrm>
              <a:off x="15075" y="4960"/>
              <a:ext cx="17" cy="2486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7122" y="6662"/>
              <a:ext cx="16" cy="23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6"/>
            <p:cNvSpPr txBox="1"/>
            <p:nvPr/>
          </p:nvSpPr>
          <p:spPr>
            <a:xfrm>
              <a:off x="14581" y="4271"/>
              <a:ext cx="993" cy="541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T1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6781" y="4279"/>
              <a:ext cx="742" cy="578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T2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2" name="文本框 1"/>
            <p:cNvSpPr txBox="1"/>
            <p:nvPr/>
          </p:nvSpPr>
          <p:spPr>
            <a:xfrm>
              <a:off x="16072" y="5383"/>
              <a:ext cx="2169" cy="7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下载视频</a:t>
              </a:r>
              <a:r>
                <a:rPr lang="zh-CN" altLang="en-US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数据</a:t>
              </a:r>
              <a:endParaRPr lang="zh-CN" altLang="en-US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文本框 1"/>
            <p:cNvSpPr txBox="1"/>
            <p:nvPr/>
          </p:nvSpPr>
          <p:spPr>
            <a:xfrm>
              <a:off x="14008" y="7954"/>
              <a:ext cx="2169" cy="6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显示视频</a:t>
              </a:r>
              <a:r>
                <a:rPr lang="zh-CN" altLang="en-US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数据</a:t>
              </a:r>
              <a:endParaRPr lang="zh-CN" altLang="en-US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6" name="文本框 1"/>
            <p:cNvSpPr txBox="1"/>
            <p:nvPr/>
          </p:nvSpPr>
          <p:spPr>
            <a:xfrm>
              <a:off x="14232" y="7446"/>
              <a:ext cx="1719" cy="658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entry code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7" name="文本框 1"/>
            <p:cNvSpPr txBox="1"/>
            <p:nvPr/>
          </p:nvSpPr>
          <p:spPr>
            <a:xfrm>
              <a:off x="16356" y="5948"/>
              <a:ext cx="1697" cy="65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exit code</a:t>
              </a:r>
              <a:endParaRPr lang="en-US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>
              <a:off x="15525" y="6478"/>
              <a:ext cx="1102" cy="114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26" idx="0"/>
            </p:cNvCxnSpPr>
            <p:nvPr/>
          </p:nvCxnSpPr>
          <p:spPr>
            <a:xfrm>
              <a:off x="14373" y="7436"/>
              <a:ext cx="719" cy="1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6"/>
            <p:cNvSpPr txBox="1"/>
            <p:nvPr/>
          </p:nvSpPr>
          <p:spPr>
            <a:xfrm>
              <a:off x="13858" y="7150"/>
              <a:ext cx="505" cy="541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0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</a:t>
              </a:r>
              <a:endParaRPr lang="en-US" altLang="zh-CN" sz="20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7130" y="4960"/>
              <a:ext cx="0" cy="49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5078" y="8531"/>
              <a:ext cx="15" cy="4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互斥过程描述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40000"/>
              </a:lnSpc>
            </a:pPr>
            <a:r>
              <a:rPr lang="zh-CN" altLang="en-US"/>
              <a:t>线程</a:t>
            </a:r>
            <a:r>
              <a:rPr lang="en-US" altLang="zh-CN"/>
              <a:t>1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入口代码 </a:t>
            </a:r>
            <a:r>
              <a:rPr lang="en-US" altLang="zh-CN">
                <a:cs typeface="幼圆" panose="02010509060101010101" charset="-122"/>
                <a:sym typeface="+mn-ea"/>
              </a:rPr>
              <a:t>entry code</a:t>
            </a:r>
            <a:endParaRPr lang="en-US" altLang="zh-CN">
              <a:cs typeface="幼圆" panose="02010509060101010101" charset="-122"/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/>
              <a:t>线程</a:t>
            </a:r>
            <a:r>
              <a:rPr lang="en-US" altLang="zh-CN"/>
              <a:t>1</a:t>
            </a:r>
            <a:r>
              <a:rPr lang="zh-CN" altLang="en-US"/>
              <a:t>的操作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出口代码 </a:t>
            </a:r>
            <a:r>
              <a:rPr lang="en-US" altLang="zh-CN">
                <a:cs typeface="幼圆" panose="02010509060101010101" charset="-122"/>
                <a:sym typeface="+mn-ea"/>
              </a:rPr>
              <a:t>exit code</a:t>
            </a:r>
            <a:endParaRPr lang="en-US" altLang="zh-CN"/>
          </a:p>
          <a:p>
            <a:pPr>
              <a:lnSpc>
                <a:spcPct val="140000"/>
              </a:lnSpc>
            </a:pPr>
            <a:r>
              <a:rPr lang="zh-CN" altLang="en-US"/>
              <a:t>线程</a:t>
            </a:r>
            <a:r>
              <a:rPr lang="en-US" altLang="zh-CN"/>
              <a:t>2</a:t>
            </a:r>
            <a:endParaRPr lang="en-US" altLang="zh-CN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入口代码 </a:t>
            </a:r>
            <a:r>
              <a:rPr lang="en-US" altLang="zh-CN">
                <a:cs typeface="幼圆" panose="02010509060101010101" charset="-122"/>
                <a:sym typeface="+mn-ea"/>
              </a:rPr>
              <a:t>entry code</a:t>
            </a:r>
            <a:endParaRPr lang="en-US" altLang="zh-CN">
              <a:cs typeface="幼圆" panose="02010509060101010101" charset="-122"/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的操作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出口代码 </a:t>
            </a:r>
            <a:r>
              <a:rPr lang="en-US" altLang="zh-CN">
                <a:cs typeface="幼圆" panose="02010509060101010101" charset="-122"/>
                <a:sym typeface="+mn-ea"/>
              </a:rPr>
              <a:t>exit code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51840" t="42608" r="12517" b="37091"/>
          <a:stretch>
            <a:fillRect/>
          </a:stretch>
        </p:blipFill>
        <p:spPr>
          <a:xfrm>
            <a:off x="6109335" y="2532380"/>
            <a:ext cx="5473065" cy="19602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同步机制的构成和要求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>
              <a:lnSpc>
                <a:spcPct val="130000"/>
              </a:lnSpc>
            </a:pPr>
            <a:r>
              <a:rPr lang="zh-CN" altLang="en-US" sz="4570">
                <a:sym typeface="+mn-ea"/>
              </a:rPr>
              <a:t>构成</a:t>
            </a:r>
            <a:endParaRPr lang="zh-CN" altLang="en-US" sz="35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共用的状态变量</a:t>
            </a:r>
            <a:r>
              <a:rPr lang="en-US" altLang="zh-CN" sz="3500">
                <a:sym typeface="+mn-ea"/>
              </a:rPr>
              <a:t>(</a:t>
            </a:r>
            <a:r>
              <a:rPr lang="zh-CN" altLang="en-US" sz="3500">
                <a:sym typeface="+mn-ea"/>
              </a:rPr>
              <a:t>标记</a:t>
            </a:r>
            <a:r>
              <a:rPr lang="en-US" altLang="zh-CN" sz="3500">
                <a:sym typeface="+mn-ea"/>
              </a:rPr>
              <a:t>)</a:t>
            </a:r>
            <a:r>
              <a:rPr lang="zh-CN" altLang="en-US" sz="3500">
                <a:sym typeface="+mn-ea"/>
              </a:rPr>
              <a:t>，入口代码和出口代码</a:t>
            </a:r>
            <a:endParaRPr lang="zh-CN" altLang="en-US" sz="3500"/>
          </a:p>
          <a:p>
            <a:pPr>
              <a:lnSpc>
                <a:spcPct val="130000"/>
              </a:lnSpc>
            </a:pPr>
            <a:r>
              <a:rPr lang="zh-CN" altLang="en-US" sz="4570">
                <a:sym typeface="+mn-ea"/>
              </a:rPr>
              <a:t>应满足的要求</a:t>
            </a:r>
            <a:endParaRPr lang="zh-CN" altLang="en-US" sz="35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条件满足，进入</a:t>
            </a:r>
            <a:endParaRPr lang="zh-CN" altLang="en-US" sz="35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条件不满足，等待</a:t>
            </a:r>
            <a:r>
              <a:rPr lang="en-US" altLang="zh-CN" sz="3500">
                <a:sym typeface="+mn-ea"/>
              </a:rPr>
              <a:t>==&gt;</a:t>
            </a:r>
            <a:r>
              <a:rPr lang="zh-CN" altLang="en-US" sz="3500">
                <a:sym typeface="+mn-ea"/>
              </a:rPr>
              <a:t>互斥</a:t>
            </a:r>
            <a:endParaRPr lang="zh-CN" altLang="en-US" sz="35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有限等待</a:t>
            </a:r>
            <a:endParaRPr lang="zh-CN" altLang="en-US" sz="3500"/>
          </a:p>
          <a:p>
            <a:pPr lvl="1">
              <a:lnSpc>
                <a:spcPct val="130000"/>
              </a:lnSpc>
            </a:pPr>
            <a:r>
              <a:rPr lang="zh-CN" altLang="en-US" sz="3500">
                <a:sym typeface="+mn-ea"/>
              </a:rPr>
              <a:t>非忙式等待（可选）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63037" t="27000" r="6213" b="12821"/>
          <a:stretch>
            <a:fillRect/>
          </a:stretch>
        </p:blipFill>
        <p:spPr>
          <a:xfrm>
            <a:off x="678815" y="479425"/>
            <a:ext cx="10873740" cy="59963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30680" y="2861945"/>
            <a:ext cx="4432300" cy="1477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042785" y="2861945"/>
            <a:ext cx="4432300" cy="1477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30680" y="4827905"/>
            <a:ext cx="4432300" cy="57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42785" y="4759325"/>
            <a:ext cx="4432300" cy="57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同步机制的分类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005"/>
            <a:ext cx="10972800" cy="4942840"/>
          </a:xfrm>
        </p:spPr>
        <p:txBody>
          <a:bodyPr/>
          <a:p>
            <a:r>
              <a:rPr lang="zh-CN" altLang="en-US">
                <a:sym typeface="+mn-ea"/>
              </a:rPr>
              <a:t>软件的方法</a:t>
            </a:r>
            <a:endParaRPr lang="zh-CN" altLang="en-US"/>
          </a:p>
          <a:p>
            <a:r>
              <a:rPr lang="zh-CN" altLang="en-US">
                <a:sym typeface="+mn-ea"/>
              </a:rPr>
              <a:t>基于硬件的方法</a:t>
            </a:r>
            <a:endParaRPr lang="zh-CN" altLang="en-US"/>
          </a:p>
          <a:p>
            <a:r>
              <a:rPr lang="zh-CN" altLang="en-US">
                <a:sym typeface="+mn-ea"/>
              </a:rPr>
              <a:t>操作系统的方法</a:t>
            </a:r>
            <a:endParaRPr lang="zh-CN" altLang="en-US"/>
          </a:p>
          <a:p>
            <a:r>
              <a:rPr lang="zh-CN" altLang="en-US">
                <a:sym typeface="+mn-ea"/>
              </a:rPr>
              <a:t>高级语言的方法</a:t>
            </a:r>
            <a:endParaRPr lang="zh-CN" altLang="en-US"/>
          </a:p>
        </p:txBody>
      </p:sp>
      <p:sp>
        <p:nvSpPr>
          <p:cNvPr id="15" name="标题 1"/>
          <p:cNvSpPr>
            <a:spLocks noGrp="1"/>
          </p:cNvSpPr>
          <p:nvPr/>
        </p:nvSpPr>
        <p:spPr>
          <a:xfrm>
            <a:off x="609600" y="274955"/>
            <a:ext cx="10972800" cy="9080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0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ym typeface="+mn-ea"/>
              </a:rPr>
              <a:t>同步机制的分类</a:t>
            </a:r>
            <a:endParaRPr lang="zh-CN" altLang="en-US"/>
          </a:p>
        </p:txBody>
      </p:sp>
      <p:sp>
        <p:nvSpPr>
          <p:cNvPr id="16" name="内容占位符 2"/>
          <p:cNvSpPr>
            <a:spLocks noGrp="1"/>
          </p:cNvSpPr>
          <p:nvPr/>
        </p:nvSpPr>
        <p:spPr>
          <a:xfrm>
            <a:off x="609600" y="1183005"/>
            <a:ext cx="10972800" cy="49428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软件的方法</a:t>
            </a:r>
            <a:endParaRPr lang="zh-CN" altLang="en-US"/>
          </a:p>
          <a:p>
            <a:r>
              <a:rPr lang="zh-CN" altLang="en-US">
                <a:sym typeface="+mn-ea"/>
              </a:rPr>
              <a:t>基于硬件的方法</a:t>
            </a:r>
            <a:endParaRPr lang="zh-CN" altLang="en-US"/>
          </a:p>
          <a:p>
            <a:r>
              <a:rPr lang="zh-CN" altLang="en-US">
                <a:sym typeface="+mn-ea"/>
              </a:rPr>
              <a:t>操作系统的方法</a:t>
            </a:r>
            <a:endParaRPr lang="zh-CN" altLang="en-US"/>
          </a:p>
          <a:p>
            <a:r>
              <a:rPr lang="zh-CN" altLang="en-US">
                <a:sym typeface="+mn-ea"/>
              </a:rPr>
              <a:t>高级语言的方法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9-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4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硬件方法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软件方法回顾</a:t>
            </a:r>
            <a:endParaRPr lang="zh-CN" altLang="en-US"/>
          </a:p>
          <a:p>
            <a:r>
              <a:rPr lang="zh-CN" altLang="en-US">
                <a:sym typeface="+mn-ea"/>
              </a:rPr>
              <a:t>关中断方法</a:t>
            </a:r>
            <a:endParaRPr lang="zh-CN" altLang="en-US"/>
          </a:p>
          <a:p>
            <a:r>
              <a:rPr lang="en-US" altLang="zh-CN" dirty="0">
                <a:sym typeface="+mn-ea"/>
              </a:rPr>
              <a:t>test_and_set(TS)  </a:t>
            </a:r>
            <a:r>
              <a:rPr lang="zh-CN" altLang="en-US" dirty="0">
                <a:sym typeface="+mn-ea"/>
              </a:rPr>
              <a:t>指令</a:t>
            </a:r>
            <a:endParaRPr lang="zh-CN" altLang="en-US"/>
          </a:p>
          <a:p>
            <a:r>
              <a:rPr lang="en-US" altLang="zh-CN" dirty="0">
                <a:sym typeface="+mn-ea"/>
              </a:rPr>
              <a:t>swap</a:t>
            </a:r>
            <a:r>
              <a:rPr lang="zh-CN" altLang="en-US" dirty="0">
                <a:sym typeface="+mn-ea"/>
              </a:rPr>
              <a:t>指令</a:t>
            </a:r>
            <a:endParaRPr lang="zh-CN" altLang="en-US"/>
          </a:p>
          <a:p>
            <a:r>
              <a:rPr lang="zh-CN" altLang="en-US">
                <a:sym typeface="+mn-ea"/>
              </a:rPr>
              <a:t>硬件方法总结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软件方法回顾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82282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线程要知道和谁互斥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同步</a:t>
            </a:r>
            <a:endParaRPr lang="zh-CN" altLang="en-US" sz="27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700">
                <a:sym typeface="+mn-ea"/>
              </a:rPr>
              <a:t>谁使用临界资源，是不知道的</a:t>
            </a:r>
            <a:endParaRPr lang="zh-CN" altLang="en-US" sz="2700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忙式等待</a:t>
            </a:r>
            <a:endParaRPr lang="zh-CN" altLang="en-US" sz="2700"/>
          </a:p>
          <a:p>
            <a:pPr lvl="1">
              <a:lnSpc>
                <a:spcPct val="130000"/>
              </a:lnSpc>
            </a:pPr>
            <a:r>
              <a:rPr lang="zh-CN" altLang="en-US" sz="2700">
                <a:sym typeface="+mn-ea"/>
              </a:rPr>
              <a:t>条件不满足时，线程会消耗掉它的时间片</a:t>
            </a:r>
            <a:endParaRPr lang="zh-CN" altLang="en-US" sz="2700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没有获得在操作系统中的应用</a:t>
            </a:r>
            <a:endParaRPr lang="zh-CN" altLang="en-US" sz="27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700">
                <a:sym typeface="+mn-ea"/>
              </a:rPr>
              <a:t>有更简单、高效</a:t>
            </a:r>
            <a:r>
              <a:rPr lang="zh-CN" altLang="en-US" sz="2700">
                <a:sym typeface="+mn-ea"/>
              </a:rPr>
              <a:t>的方法</a:t>
            </a:r>
            <a:endParaRPr lang="zh-CN" altLang="en-US" sz="2700"/>
          </a:p>
          <a:p>
            <a:pPr lvl="1">
              <a:lnSpc>
                <a:spcPct val="130000"/>
              </a:lnSpc>
            </a:pPr>
            <a:r>
              <a:rPr lang="zh-CN" altLang="en-US" sz="2700">
                <a:sym typeface="+mn-ea"/>
              </a:rPr>
              <a:t>意义：没有统一的物理时钟的情况下</a:t>
            </a:r>
            <a:r>
              <a:rPr lang="zh-CN" altLang="en-US" sz="2700">
                <a:sym typeface="+mn-ea"/>
              </a:rPr>
              <a:t>，网络应用</a:t>
            </a:r>
            <a:endParaRPr lang="zh-CN" altLang="en-US" sz="27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关中断方法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sz="3100">
                <a:sym typeface="+mn-ea"/>
              </a:rPr>
              <a:t>进入临界区之前</a:t>
            </a:r>
            <a:endParaRPr lang="zh-CN" altLang="en-US" sz="31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关中断</a:t>
            </a:r>
            <a:endParaRPr lang="zh-CN" altLang="en-US" sz="3100"/>
          </a:p>
          <a:p>
            <a:pPr>
              <a:lnSpc>
                <a:spcPct val="130000"/>
              </a:lnSpc>
            </a:pPr>
            <a:r>
              <a:rPr lang="zh-CN" altLang="en-US" sz="3100">
                <a:sym typeface="+mn-ea"/>
              </a:rPr>
              <a:t>在临界区中</a:t>
            </a:r>
            <a:endParaRPr lang="zh-CN" altLang="en-US" sz="31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线程调度被禁止</a:t>
            </a:r>
            <a:endParaRPr lang="zh-CN" altLang="en-US" sz="3100"/>
          </a:p>
          <a:p>
            <a:pPr>
              <a:lnSpc>
                <a:spcPct val="130000"/>
              </a:lnSpc>
            </a:pPr>
            <a:r>
              <a:rPr lang="zh-CN" altLang="en-US" sz="3100">
                <a:sym typeface="+mn-ea"/>
              </a:rPr>
              <a:t>退出临界区之后</a:t>
            </a:r>
            <a:endParaRPr lang="zh-CN" altLang="en-US" sz="31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开中断</a:t>
            </a:r>
            <a:endParaRPr lang="zh-CN" altLang="en-US" sz="3100"/>
          </a:p>
          <a:p>
            <a:pPr>
              <a:lnSpc>
                <a:spcPct val="130000"/>
              </a:lnSpc>
            </a:pPr>
            <a:r>
              <a:rPr lang="zh-CN" altLang="en-US" sz="3100">
                <a:sym typeface="+mn-ea"/>
              </a:rPr>
              <a:t>问题：单处理机，</a:t>
            </a:r>
            <a:r>
              <a:rPr lang="zh-CN" altLang="en-US" sz="3100">
                <a:sym typeface="+mn-ea"/>
              </a:rPr>
              <a:t>关中断时间问题</a:t>
            </a:r>
            <a:r>
              <a:rPr lang="zh-CN" altLang="en-US" sz="3100">
                <a:sym typeface="+mn-ea"/>
              </a:rPr>
              <a:t>，</a:t>
            </a:r>
            <a:r>
              <a:rPr lang="zh-CN" altLang="en-US" sz="3100">
                <a:sym typeface="+mn-ea"/>
              </a:rPr>
              <a:t>适用于内核</a:t>
            </a:r>
            <a:endParaRPr lang="zh-CN" altLang="en-US" sz="3100"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184900" y="1451610"/>
            <a:ext cx="4361815" cy="38080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do {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	...... 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	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关中断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	// critical section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	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开中断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	...... 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} while (true);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test_and_set(TS)  </a:t>
            </a:r>
            <a:r>
              <a:rPr lang="zh-CN" altLang="en-US" dirty="0">
                <a:sym typeface="+mn-ea"/>
              </a:rPr>
              <a:t>指令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 dirty="0">
                <a:sym typeface="+mn-ea"/>
              </a:rPr>
              <a:t>指令具有原子性</a:t>
            </a:r>
            <a:endParaRPr lang="en-US" altLang="zh-CN" sz="3200" dirty="0">
              <a:sym typeface="+mn-ea"/>
            </a:endParaRPr>
          </a:p>
          <a:p>
            <a:r>
              <a:rPr lang="zh-CN" altLang="en-US" sz="3200" dirty="0">
                <a:sym typeface="+mn-ea"/>
              </a:rPr>
              <a:t>功能</a:t>
            </a:r>
            <a:endParaRPr lang="zh-CN" altLang="en-US" sz="3200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返回传入参数的值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置传入参数的值为真</a:t>
            </a:r>
            <a:endParaRPr lang="zh-CN" altLang="en-US" sz="3200" dirty="0">
              <a:sym typeface="+mn-ea"/>
            </a:endParaRPr>
          </a:p>
          <a:p>
            <a:r>
              <a:rPr lang="zh-CN" altLang="en-US" sz="3200" dirty="0">
                <a:sym typeface="+mn-ea"/>
              </a:rPr>
              <a:t>测试与设置</a:t>
            </a:r>
            <a:endParaRPr lang="zh-CN" altLang="en-US" sz="32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锁，关则等待；开则关上</a:t>
            </a:r>
            <a:endParaRPr lang="zh-CN" altLang="en-US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27675" y="1469390"/>
            <a:ext cx="605472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100000"/>
              </a:lnSpc>
              <a:buNone/>
              <a:tabLst>
                <a:tab pos="739775" algn="l"/>
                <a:tab pos="1021080" algn="l"/>
                <a:tab pos="125730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bool test_and_set(boo *l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)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defTabSz="914400">
              <a:lnSpc>
                <a:spcPct val="100000"/>
              </a:lnSpc>
              <a:buNone/>
              <a:tabLst>
                <a:tab pos="739775" algn="l"/>
                <a:tab pos="1021080" algn="l"/>
                <a:tab pos="125730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{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defTabSz="914400">
              <a:lnSpc>
                <a:spcPct val="100000"/>
              </a:lnSpc>
              <a:buNone/>
              <a:tabLst>
                <a:tab pos="739775" algn="l"/>
                <a:tab pos="1021080" algn="l"/>
                <a:tab pos="125730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	bool rv = *l;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defTabSz="914400">
              <a:lnSpc>
                <a:spcPct val="100000"/>
              </a:lnSpc>
              <a:buNone/>
              <a:tabLst>
                <a:tab pos="739775" algn="l"/>
                <a:tab pos="1021080" algn="l"/>
                <a:tab pos="125730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	*l = TRUE;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defTabSz="914400">
              <a:lnSpc>
                <a:spcPct val="100000"/>
              </a:lnSpc>
              <a:buNone/>
              <a:tabLst>
                <a:tab pos="739775" algn="l"/>
                <a:tab pos="1021080" algn="l"/>
                <a:tab pos="125730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	return rv: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defTabSz="914400">
              <a:lnSpc>
                <a:spcPct val="100000"/>
              </a:lnSpc>
              <a:buNone/>
              <a:tabLst>
                <a:tab pos="739775" algn="l"/>
                <a:tab pos="1021080" algn="l"/>
                <a:tab pos="125730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}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用</a:t>
            </a:r>
            <a:r>
              <a:rPr lang="en-US" altLang="zh-CN" dirty="0">
                <a:sym typeface="+mn-ea"/>
              </a:rPr>
              <a:t>TS</a:t>
            </a:r>
            <a:r>
              <a:rPr lang="zh-CN" altLang="en-US" dirty="0">
                <a:sym typeface="+mn-ea"/>
              </a:rPr>
              <a:t>指令实现互斥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kumimoji="1" lang="en-US" kern="0" noProof="0" dirty="0">
                <a:ln>
                  <a:noFill/>
                </a:ln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bool lock = </a:t>
            </a:r>
            <a:r>
              <a:rPr kumimoji="1" lang="en-US" kern="0" noProof="0" dirty="0" smtClean="0">
                <a:ln>
                  <a:noFill/>
                </a:ln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FALSE;</a:t>
            </a:r>
            <a:endParaRPr kumimoji="1" lang="en-US" kern="0" noProof="0" dirty="0" smtClean="0">
              <a:ln>
                <a:noFill/>
              </a:ln>
              <a:effectLst/>
              <a:uLnTx/>
              <a:uFillTx/>
              <a:cs typeface="MS PGothic" panose="020B0600070205080204" pitchFamily="34" charset="-128"/>
              <a:sym typeface="+mn-ea"/>
            </a:endParaRPr>
          </a:p>
          <a:p>
            <a:r>
              <a:rPr kumimoji="1" lang="zh-CN" altLang="en-US" kern="0" noProof="0" dirty="0">
                <a:ln>
                  <a:noFill/>
                </a:ln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互斥代码</a:t>
            </a:r>
            <a:r>
              <a:rPr kumimoji="1" lang="en-US" kern="0" noProof="0" dirty="0" smtClean="0">
                <a:ln>
                  <a:noFill/>
                </a:ln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:</a:t>
            </a:r>
            <a:endParaRPr kumimoji="1" lang="en-US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Courier New" panose="020703090202050204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r>
              <a:rPr kumimoji="1" lang="en-US" b="1" kern="0" noProof="0" dirty="0" smtClean="0">
                <a:ln>
                  <a:noFill/>
                </a:ln>
                <a:effectLst/>
                <a:uLnTx/>
                <a:uFillTx/>
                <a:cs typeface="Courier New" panose="02070309020205020404"/>
                <a:sym typeface="+mn-ea"/>
              </a:rPr>
              <a:t>       </a:t>
            </a:r>
            <a:r>
              <a:rPr kumimoji="1" lang="en-US" altLang="en-US" b="1" kern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Courier New" panose="02070309020205020404" charset="0"/>
                <a:sym typeface="+mn-ea"/>
              </a:rPr>
              <a:t>do {</a:t>
            </a:r>
            <a:br>
              <a:rPr kumimoji="1" lang="en-US" altLang="en-US" b="1" kern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Courier New" panose="02070309020205020404" charset="0"/>
                <a:sym typeface="+mn-ea"/>
              </a:rPr>
            </a:br>
            <a:r>
              <a:rPr kumimoji="1" lang="en-US" altLang="en-US" b="1" kern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Courier New" panose="02070309020205020404" charset="0"/>
                <a:sym typeface="+mn-ea"/>
              </a:rPr>
              <a:t>          while (test_and_set(&amp;lock)) </a:t>
            </a:r>
            <a:endParaRPr kumimoji="1" lang="en-US" altLang="en-US" b="1" i="0" u="none" strike="noStrike" kern="0" cap="none" spc="0" normalizeH="0" baseline="0" noProof="0" dirty="0" err="1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Courier New" panose="020703090202050204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r>
              <a:rPr kumimoji="1" lang="en-US" altLang="en-US" b="1" kern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Courier New" panose="02070309020205020404" charset="0"/>
                <a:sym typeface="+mn-ea"/>
              </a:rPr>
              <a:t>             ; // do nothing</a:t>
            </a:r>
            <a:endParaRPr kumimoji="1" lang="en-US" altLang="en-US" b="1" i="0" u="none" strike="noStrike" kern="0" cap="none" spc="0" normalizeH="0" baseline="0" noProof="0" dirty="0" err="1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Courier New" panose="020703090202050204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r>
              <a:rPr kumimoji="1" lang="en-US" altLang="en-US" b="1" kern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Courier New" panose="02070309020205020404" charset="0"/>
                <a:sym typeface="+mn-ea"/>
              </a:rPr>
              <a:t>          // critical section</a:t>
            </a:r>
            <a:endParaRPr kumimoji="1" lang="en-US" altLang="en-US" b="1" i="0" u="none" strike="noStrike" kern="0" cap="none" spc="0" normalizeH="0" baseline="0" noProof="0" dirty="0" err="1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Courier New" panose="020703090202050204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r>
              <a:rPr kumimoji="1" lang="en-US" altLang="en-US" b="1" kern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Courier New" panose="02070309020205020404" charset="0"/>
                <a:sym typeface="+mn-ea"/>
              </a:rPr>
              <a:t>          lock = false; </a:t>
            </a:r>
            <a:endParaRPr kumimoji="1" lang="en-US" altLang="en-US" b="1" i="0" u="none" strike="noStrike" kern="0" cap="none" spc="0" normalizeH="0" baseline="0" noProof="0" dirty="0" err="1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Courier New" panose="020703090202050204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r>
              <a:rPr kumimoji="1" lang="en-US" altLang="en-US" b="1" kern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Courier New" panose="02070309020205020404" charset="0"/>
                <a:sym typeface="+mn-ea"/>
              </a:rPr>
              <a:t>          // remainder section</a:t>
            </a:r>
            <a:endParaRPr kumimoji="1" lang="en-US" altLang="en-US" b="1" i="0" u="none" strike="noStrike" kern="0" cap="none" spc="0" normalizeH="0" baseline="0" noProof="0" dirty="0" err="1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Courier New" panose="020703090202050204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r>
              <a:rPr kumimoji="1" lang="en-US" altLang="en-US" b="1" kern="0" noProof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Courier New" panose="02070309020205020404" charset="0"/>
                <a:sym typeface="+mn-ea"/>
              </a:rPr>
              <a:t>       } while (true);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439035" y="2915920"/>
            <a:ext cx="5480050" cy="957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39035" y="4318000"/>
            <a:ext cx="5480050" cy="601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ym typeface="+mn-ea"/>
              </a:rPr>
              <a:t>9-1 同步的概念</a:t>
            </a:r>
            <a:endParaRPr lang="zh-CN" altLang="en-US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操作之间的偏序关系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顺序执行</a:t>
            </a:r>
            <a:r>
              <a:rPr lang="zh-CN" altLang="en-US">
                <a:sym typeface="+mn-ea"/>
              </a:rPr>
              <a:t>环境下</a:t>
            </a:r>
            <a:r>
              <a:rPr lang="zh-CN" altLang="en-US">
                <a:sym typeface="+mn-ea"/>
              </a:rPr>
              <a:t>的偏序关系</a:t>
            </a:r>
            <a:endParaRPr lang="zh-CN" altLang="en-US"/>
          </a:p>
          <a:p>
            <a:r>
              <a:rPr lang="zh-CN" altLang="en-US">
                <a:sym typeface="+mn-ea"/>
              </a:rPr>
              <a:t>并发执行环境下的偏序关系</a:t>
            </a:r>
            <a:endParaRPr lang="zh-CN" altLang="en-US"/>
          </a:p>
          <a:p>
            <a:r>
              <a:rPr lang="zh-CN" altLang="en-US">
                <a:sym typeface="+mn-ea"/>
              </a:rPr>
              <a:t>同步的概念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同步实例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swap</a:t>
            </a:r>
            <a:r>
              <a:rPr lang="zh-CN" altLang="en-US" dirty="0">
                <a:sym typeface="+mn-ea"/>
              </a:rPr>
              <a:t>指令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zh-CN" dirty="0">
                <a:sym typeface="+mn-ea"/>
              </a:rPr>
              <a:t>swap</a:t>
            </a:r>
            <a:r>
              <a:rPr lang="zh-CN" altLang="en-US" dirty="0">
                <a:sym typeface="+mn-ea"/>
              </a:rPr>
              <a:t>指令的功能如下：</a:t>
            </a:r>
            <a:endParaRPr lang="en-US" altLang="zh-CN">
              <a:ea typeface="宋体" panose="02010600030101010101" pitchFamily="2" charset="-122"/>
              <a:sym typeface="+mn-ea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endParaRPr lang="en-US" altLang="zh-CN">
              <a:solidFill>
                <a:srgbClr val="0000FF"/>
              </a:solidFill>
              <a:ea typeface="宋体" panose="02010600030101010101" pitchFamily="2" charset="-122"/>
              <a:sym typeface="+mn-ea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				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void swap (</a:t>
            </a: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boolean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*a, </a:t>
            </a: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bool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*b)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   {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        </a:t>
            </a: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bool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temp = *a;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        *a = *b;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        *b = temp: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   }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 swap </a:t>
            </a:r>
            <a:r>
              <a:rPr lang="zh-CN" altLang="en-US" dirty="0">
                <a:sym typeface="+mn-ea"/>
              </a:rPr>
              <a:t>指令实现互斥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en-US" altLang="zh-CN" sz="3110" dirty="0">
                <a:sym typeface="+mn-ea"/>
              </a:rPr>
              <a:t>bool </a:t>
            </a:r>
            <a:r>
              <a:rPr lang="en-US" altLang="ja-JP" sz="3110" dirty="0">
                <a:sym typeface="+mn-ea"/>
              </a:rPr>
              <a:t>lock</a:t>
            </a:r>
            <a:r>
              <a:rPr lang="ja-JP" altLang="en-US" sz="3110" dirty="0">
                <a:sym typeface="+mn-ea"/>
              </a:rPr>
              <a:t> </a:t>
            </a:r>
            <a:r>
              <a:rPr lang="en-US" altLang="ja-JP" sz="3110" dirty="0">
                <a:sym typeface="+mn-ea"/>
              </a:rPr>
              <a:t>= 0;</a:t>
            </a:r>
            <a:endParaRPr lang="en-US" altLang="ja-JP" sz="3110" dirty="0">
              <a:sym typeface="+mn-ea"/>
            </a:endParaRPr>
          </a:p>
          <a:p>
            <a:r>
              <a:rPr lang="zh-CN" altLang="en-US" sz="3110" dirty="0">
                <a:sym typeface="+mn-ea"/>
              </a:rPr>
              <a:t>互斥代码如下</a:t>
            </a:r>
            <a:r>
              <a:rPr lang="en-US" altLang="zh-CN" sz="3110" dirty="0">
                <a:sym typeface="+mn-ea"/>
              </a:rPr>
              <a:t>:</a:t>
            </a:r>
            <a:endParaRPr lang="en-US" altLang="zh-CN" dirty="0">
              <a:sym typeface="+mn-ea"/>
            </a:endParaRPr>
          </a:p>
          <a:p>
            <a:pPr defTabSz="914400">
              <a:lnSpc>
                <a:spcPct val="10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>
                <a:solidFill>
                  <a:srgbClr val="0000FF"/>
                </a:solidFill>
                <a:ea typeface="宋体" panose="02010600030101010101" pitchFamily="2" charset="-122"/>
                <a:sym typeface="+mn-ea"/>
              </a:rPr>
              <a:t>						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while (true)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  <a:sym typeface="+mn-ea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						{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					key = TRUE;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					while ( key == TRUE)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				         Swap (&amp;lock, &amp;key );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		  			// critical section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  			Lock = FALSE;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  			// remainder section 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</a:endParaRPr>
          </a:p>
          <a:p>
            <a:pPr defTabSz="914400">
              <a:lnSpc>
                <a:spcPct val="90000"/>
              </a:lnSpc>
              <a:buNone/>
              <a:tabLst>
                <a:tab pos="744855" algn="l"/>
                <a:tab pos="1025525" algn="l"/>
                <a:tab pos="1260475" algn="l"/>
              </a:tabLst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ea typeface="宋体" panose="02010600030101010101" pitchFamily="2" charset="-122"/>
                <a:sym typeface="+mn-ea"/>
              </a:rPr>
              <a:t>     				}</a:t>
            </a:r>
            <a:endParaRPr lang="en-US" altLang="zh-CN" b="1">
              <a:solidFill>
                <a:schemeClr val="accent1">
                  <a:lumMod val="50000"/>
                </a:schemeClr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39565" y="3176270"/>
            <a:ext cx="4526915" cy="957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39565" y="4808855"/>
            <a:ext cx="4526915" cy="498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硬件方法总结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>
                <a:sym typeface="+mn-ea"/>
              </a:rPr>
              <a:t>方法简单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由</a:t>
            </a:r>
            <a:r>
              <a:rPr lang="en-US" altLang="zh-CN" sz="3200">
                <a:sym typeface="+mn-ea"/>
              </a:rPr>
              <a:t>ISA</a:t>
            </a:r>
            <a:r>
              <a:rPr lang="zh-CN" altLang="en-US" sz="3200">
                <a:sym typeface="+mn-ea"/>
              </a:rPr>
              <a:t>提供，指令在用户态下可用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忙式等待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有限等待问题</a:t>
            </a:r>
            <a:endParaRPr lang="zh-CN" altLang="en-US" sz="3200"/>
          </a:p>
          <a:p>
            <a:pPr lvl="1"/>
            <a:r>
              <a:rPr lang="zh-CN" altLang="en-US" sz="3110">
                <a:sym typeface="+mn-ea"/>
              </a:rPr>
              <a:t>上述三种方法都没有实现有限等待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不能保证线程调度没有插队现象</a:t>
            </a:r>
            <a:r>
              <a:rPr lang="en-US" altLang="zh-CN" sz="3110">
                <a:sym typeface="+mn-ea"/>
              </a:rPr>
              <a:t>,</a:t>
            </a:r>
            <a:r>
              <a:rPr lang="zh-CN" altLang="en-US" sz="3110">
                <a:sym typeface="+mn-ea"/>
              </a:rPr>
              <a:t>可以通过排队解决</a:t>
            </a:r>
            <a:endParaRPr lang="zh-CN" altLang="en-US" sz="311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9-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5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 操作系统方法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5499100" cy="4942840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锁的概念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锁的用法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锁的实现</a:t>
            </a:r>
            <a:endParaRPr lang="zh-CN" altLang="en-US"/>
          </a:p>
          <a:p>
            <a:r>
              <a:rPr lang="zh-CN" altLang="en-US">
                <a:sym typeface="+mn-ea"/>
              </a:rPr>
              <a:t>信号量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忙式等待的信号量</a:t>
            </a:r>
            <a:endParaRPr lang="zh-CN" altLang="en-US"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083300" y="1183640"/>
            <a:ext cx="5499100" cy="49428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>
            <a:lvl1pPr marL="342900" lvl="0" indent="-3429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非忙式等待信号量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信号量的实现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用信号量实现互斥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用信号量实现同步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锁</a:t>
            </a:r>
            <a:r>
              <a:rPr lang="en-US" altLang="zh-CN">
                <a:sym typeface="+mn-ea"/>
              </a:rPr>
              <a:t>(lock)</a:t>
            </a:r>
            <a:r>
              <a:rPr lang="zh-CN" altLang="en-US">
                <a:sym typeface="+mn-ea"/>
              </a:rPr>
              <a:t>的概念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342900" marR="0" lvl="0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3200">
                <a:sym typeface="+mn-ea"/>
              </a:rPr>
              <a:t>软、硬件互斥方法</a:t>
            </a:r>
            <a:endParaRPr lang="zh-CN" altLang="en-US" sz="3200">
              <a:sym typeface="+mn-ea"/>
            </a:endParaRPr>
          </a:p>
          <a:p>
            <a:pPr marL="800100" marR="0" lvl="1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>
                <a:sym typeface="+mn-ea"/>
              </a:rPr>
              <a:t>复杂、有些用户进程不能用</a:t>
            </a:r>
            <a:endParaRPr lang="zh-CN" altLang="en-US" sz="3200" b="0" i="0" u="none" strike="noStrike" cap="none" spc="0" normalizeH="0" baseline="0">
              <a:solidFill>
                <a:schemeClr val="tx1"/>
              </a:solidFill>
            </a:endParaRPr>
          </a:p>
          <a:p>
            <a:pPr marL="342900" marR="0" lvl="0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3200">
                <a:sym typeface="+mn-ea"/>
              </a:rPr>
              <a:t>操作系统提供简单的软件工具</a:t>
            </a:r>
            <a:r>
              <a:rPr lang="en-US" altLang="zh-CN" sz="3200">
                <a:sym typeface="+mn-ea"/>
              </a:rPr>
              <a:t>--</a:t>
            </a:r>
            <a:r>
              <a:rPr lang="zh-CN" altLang="en-US" sz="3200">
                <a:sym typeface="+mn-ea"/>
              </a:rPr>
              <a:t>锁</a:t>
            </a:r>
            <a:endParaRPr lang="zh-CN" altLang="en-US" sz="3200">
              <a:sym typeface="+mn-ea"/>
            </a:endParaRPr>
          </a:p>
          <a:p>
            <a:pPr marL="800100" marR="0" lvl="1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>
                <a:sym typeface="+mn-ea"/>
              </a:rPr>
              <a:t>一个</a:t>
            </a:r>
            <a:r>
              <a:rPr lang="en-US" altLang="zh-CN">
                <a:sym typeface="+mn-ea"/>
              </a:rPr>
              <a:t>bool</a:t>
            </a:r>
            <a:r>
              <a:rPr lang="zh-CN" altLang="en-US">
                <a:sym typeface="+mn-ea"/>
              </a:rPr>
              <a:t>型变量</a:t>
            </a:r>
            <a:r>
              <a:rPr lang="en-US" altLang="zh-CN">
                <a:sym typeface="+mn-ea"/>
              </a:rPr>
              <a:t>lock</a:t>
            </a:r>
            <a:endParaRPr lang="zh-CN" altLang="en-US">
              <a:sym typeface="+mn-ea"/>
            </a:endParaRPr>
          </a:p>
          <a:p>
            <a:pPr marL="800100" marR="0" lvl="1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>
                <a:sym typeface="+mn-ea"/>
              </a:rPr>
              <a:t>获取锁，acquire()</a:t>
            </a:r>
            <a:endParaRPr lang="zh-CN" altLang="en-US">
              <a:sym typeface="+mn-ea"/>
            </a:endParaRPr>
          </a:p>
          <a:p>
            <a:pPr marL="800100" marR="0" lvl="1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>
                <a:sym typeface="+mn-ea"/>
              </a:rPr>
              <a:t>释放锁，release()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374890" y="2124075"/>
            <a:ext cx="4003040" cy="3544570"/>
            <a:chOff x="10534" y="3410"/>
            <a:chExt cx="6304" cy="5582"/>
          </a:xfrm>
        </p:grpSpPr>
        <p:sp>
          <p:nvSpPr>
            <p:cNvPr id="4" name="文本框 3"/>
            <p:cNvSpPr txBox="1"/>
            <p:nvPr/>
          </p:nvSpPr>
          <p:spPr>
            <a:xfrm>
              <a:off x="10534" y="3410"/>
              <a:ext cx="6304" cy="3052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 anchor="t">
              <a:spAutoFit/>
            </a:bodyPr>
            <a:p>
              <a:pPr marL="0" indent="0"/>
              <a:r>
                <a:rPr kumimoji="1" lang="en-US" sz="2400" kern="0" noProof="0" dirty="0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MS PGothic" panose="020B0600070205080204" pitchFamily="34" charset="-128"/>
                  <a:sym typeface="+mn-ea"/>
                </a:rPr>
                <a:t>acquire() {</a:t>
              </a:r>
              <a:br>
                <a:rPr kumimoji="1" lang="en-US" sz="2400" kern="0" noProof="0" dirty="0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MS PGothic" panose="020B0600070205080204" pitchFamily="34" charset="-128"/>
                  <a:sym typeface="+mn-ea"/>
                </a:rPr>
              </a:br>
              <a:r>
                <a:rPr kumimoji="1" lang="en-US" sz="2400" kern="0" noProof="0" dirty="0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MS PGothic" panose="020B0600070205080204" pitchFamily="34" charset="-128"/>
                  <a:sym typeface="+mn-ea"/>
                </a:rPr>
                <a:t>	while (lock) </a:t>
              </a:r>
              <a:endParaRPr kumimoji="1" lang="en-US" sz="2400" kern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</a:endParaRPr>
            </a:p>
            <a:p>
              <a:pPr marL="0" indent="0">
                <a:buNone/>
              </a:pPr>
              <a:r>
                <a:rPr kumimoji="1" lang="en-US" sz="2400" kern="0" noProof="0" dirty="0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MS PGothic" panose="020B0600070205080204" pitchFamily="34" charset="-128"/>
                  <a:sym typeface="+mn-ea"/>
                </a:rPr>
                <a:t>          ; // busy wait</a:t>
              </a:r>
              <a:endParaRPr kumimoji="1" lang="en-US" sz="2400" kern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</a:endParaRPr>
            </a:p>
            <a:p>
              <a:pPr marL="0" indent="0">
                <a:buNone/>
              </a:pPr>
              <a:r>
                <a:rPr kumimoji="1" lang="en-US" sz="2400" kern="0" noProof="0" dirty="0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MS PGothic" panose="020B0600070205080204" pitchFamily="34" charset="-128"/>
                  <a:sym typeface="+mn-ea"/>
                </a:rPr>
                <a:t>      lock = true</a:t>
              </a:r>
              <a:r>
                <a:rPr kumimoji="1" lang="en-US" sz="2400" kern="0" noProof="0" dirty="0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MS PGothic" panose="020B0600070205080204" pitchFamily="34" charset="-128"/>
                  <a:sym typeface="+mn-ea"/>
                </a:rPr>
                <a:t>; </a:t>
              </a:r>
              <a:endParaRPr kumimoji="1" lang="en-US" sz="2400" kern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</a:endParaRPr>
            </a:p>
            <a:p>
              <a:pPr marL="0" indent="0">
                <a:buNone/>
              </a:pPr>
              <a:r>
                <a:rPr kumimoji="1" lang="en-US" sz="2400" kern="0" noProof="0" dirty="0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MS PGothic" panose="020B0600070205080204" pitchFamily="34" charset="-128"/>
                  <a:sym typeface="+mn-ea"/>
                </a:rPr>
                <a:t>} </a:t>
              </a:r>
              <a:endParaRPr kumimoji="1" lang="en-US" sz="2400" kern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534" y="7104"/>
              <a:ext cx="6304" cy="1888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 anchor="t">
              <a:spAutoFit/>
            </a:bodyPr>
            <a:p>
              <a:pPr marL="0" indent="0"/>
              <a:r>
                <a:rPr kumimoji="1" lang="en-US" sz="2400" kern="0" noProof="0" dirty="0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MS PGothic" panose="020B0600070205080204" pitchFamily="34" charset="-128"/>
                  <a:sym typeface="+mn-ea"/>
                </a:rPr>
                <a:t>release() { </a:t>
              </a:r>
              <a:endParaRPr kumimoji="1" lang="en-US" sz="2400" kern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</a:endParaRPr>
            </a:p>
            <a:p>
              <a:pPr marL="0" indent="0">
                <a:buNone/>
              </a:pPr>
              <a:r>
                <a:rPr kumimoji="1" lang="en-US" sz="2400" kern="0" noProof="0" dirty="0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MS PGothic" panose="020B0600070205080204" pitchFamily="34" charset="-128"/>
                  <a:sym typeface="+mn-ea"/>
                </a:rPr>
                <a:t>      lock = false; </a:t>
              </a:r>
              <a:endParaRPr kumimoji="1" lang="en-US" sz="2400" kern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</a:endParaRPr>
            </a:p>
            <a:p>
              <a:pPr marL="0" indent="0">
                <a:buNone/>
              </a:pPr>
              <a:r>
                <a:rPr kumimoji="1" lang="en-US" sz="2400" kern="0" noProof="0" dirty="0" smtClean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MS PGothic" panose="020B0600070205080204" pitchFamily="34" charset="-128"/>
                  <a:sym typeface="+mn-ea"/>
                </a:rPr>
                <a:t>} </a:t>
              </a:r>
              <a:endParaRPr kumimoji="1" lang="en-US" sz="2400" kern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锁的用法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183640"/>
            <a:ext cx="5415280" cy="4942840"/>
          </a:xfrm>
        </p:spPr>
        <p:txBody>
          <a:bodyPr>
            <a:normAutofit fontScale="70000"/>
          </a:bodyPr>
          <a:p>
            <a:r>
              <a:rPr kumimoji="1" lang="en-US" kern="0" noProof="0" dirty="0" smtClean="0">
                <a:ln>
                  <a:noFill/>
                </a:ln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Boolean </a:t>
            </a:r>
            <a:r>
              <a:rPr kumimoji="1" lang="en-US" kern="0" noProof="0" dirty="0">
                <a:ln>
                  <a:noFill/>
                </a:ln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lock = </a:t>
            </a:r>
            <a:r>
              <a:rPr kumimoji="1" lang="en-US" kern="0" noProof="0" dirty="0" smtClean="0">
                <a:ln>
                  <a:noFill/>
                </a:ln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false</a:t>
            </a:r>
            <a:r>
              <a:rPr kumimoji="1" lang="en-US" kern="0" noProof="0" dirty="0" smtClean="0">
                <a:ln>
                  <a:noFill/>
                </a:ln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;</a:t>
            </a:r>
            <a:endParaRPr kumimoji="1" lang="en-US" kern="0" noProof="0" dirty="0" smtClean="0">
              <a:ln>
                <a:noFill/>
              </a:ln>
              <a:effectLst/>
              <a:uLnTx/>
              <a:uFillTx/>
              <a:cs typeface="MS PGothic" panose="020B0600070205080204" pitchFamily="34" charset="-128"/>
              <a:sym typeface="+mn-ea"/>
            </a:endParaRPr>
          </a:p>
          <a:p>
            <a:r>
              <a:rPr kumimoji="1" lang="zh-CN" altLang="en-US" kern="0" noProof="0" dirty="0">
                <a:ln>
                  <a:noFill/>
                </a:ln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互斥代码</a:t>
            </a:r>
            <a:r>
              <a:rPr kumimoji="1" lang="en-US" kern="0" noProof="0" dirty="0" smtClean="0">
                <a:ln>
                  <a:noFill/>
                </a:ln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:</a:t>
            </a:r>
            <a:endParaRPr kumimoji="1" 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MS PGothic" panose="020B0600070205080204" pitchFamily="34" charset="-128"/>
            </a:endParaRPr>
          </a:p>
          <a:p>
            <a:pPr>
              <a:buNone/>
            </a:pPr>
            <a:r>
              <a:rPr kumimoji="1" lang="en-US" kern="0" noProof="0" dirty="0" smtClean="0">
                <a:ln>
                  <a:noFill/>
                </a:ln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		</a:t>
            </a:r>
            <a:r>
              <a:rPr kumimoji="1" lang="en-US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do { </a:t>
            </a:r>
            <a:endParaRPr kumimoji="1" lang="en-US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MS PGothic" panose="020B0600070205080204" pitchFamily="34" charset="-128"/>
            </a:endParaRPr>
          </a:p>
          <a:p>
            <a:pPr>
              <a:buNone/>
            </a:pPr>
            <a:r>
              <a:rPr kumimoji="1" lang="en-US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			acquire(lock); </a:t>
            </a:r>
            <a:endParaRPr kumimoji="1" lang="en-US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MS PGothic" panose="020B0600070205080204" pitchFamily="34" charset="-128"/>
            </a:endParaRPr>
          </a:p>
          <a:p>
            <a:pPr>
              <a:buNone/>
            </a:pPr>
            <a:r>
              <a:rPr kumimoji="1" lang="en-US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			// critical section </a:t>
            </a:r>
            <a:endParaRPr kumimoji="1" lang="en-US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MS PGothic" panose="020B0600070205080204" pitchFamily="34" charset="-128"/>
            </a:endParaRPr>
          </a:p>
          <a:p>
            <a:pPr>
              <a:buNone/>
            </a:pPr>
            <a:r>
              <a:rPr kumimoji="1" lang="en-US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			release(lock);</a:t>
            </a:r>
            <a:endParaRPr kumimoji="1" lang="en-US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MS PGothic" panose="020B0600070205080204" pitchFamily="34" charset="-128"/>
            </a:endParaRPr>
          </a:p>
          <a:p>
            <a:pPr>
              <a:buNone/>
            </a:pPr>
            <a:r>
              <a:rPr kumimoji="1" lang="en-US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			remainder section </a:t>
            </a:r>
            <a:endParaRPr kumimoji="1" lang="en-US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MS PGothic" panose="020B0600070205080204" pitchFamily="34" charset="-128"/>
            </a:endParaRPr>
          </a:p>
          <a:p>
            <a:pPr>
              <a:buNone/>
            </a:pPr>
            <a:r>
              <a:rPr kumimoji="1" lang="en-US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cs typeface="MS PGothic" panose="020B0600070205080204" pitchFamily="34" charset="-128"/>
                <a:sym typeface="+mn-ea"/>
              </a:rPr>
              <a:t>		} while (TRUE);</a:t>
            </a:r>
            <a:endParaRPr kumimoji="1" lang="en-US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cs typeface="MS PGothic" panose="020B0600070205080204" pitchFamily="34" charset="-128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70345" y="1905635"/>
            <a:ext cx="501205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kumimoji="1" lang="en-US" sz="2400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  <a:sym typeface="+mn-ea"/>
              </a:rPr>
              <a:t>acquire() {</a:t>
            </a:r>
            <a:br>
              <a:rPr kumimoji="1" lang="en-US" sz="2400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  <a:sym typeface="+mn-ea"/>
              </a:rPr>
            </a:br>
            <a:r>
              <a:rPr kumimoji="1" lang="en-US" sz="2400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  <a:sym typeface="+mn-ea"/>
              </a:rPr>
              <a:t>	while (lock) </a:t>
            </a:r>
            <a:endParaRPr kumimoji="1" lang="en-US" sz="2400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幼圆" panose="02010509060101010101" charset="-122"/>
              <a:ea typeface="幼圆" panose="02010509060101010101" charset="-122"/>
              <a:cs typeface="MS PGothic" panose="020B0600070205080204" pitchFamily="34" charset="-128"/>
            </a:endParaRPr>
          </a:p>
          <a:p>
            <a:pPr marL="0" indent="0">
              <a:buNone/>
            </a:pPr>
            <a:r>
              <a:rPr kumimoji="1" lang="en-US" sz="2400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  <a:sym typeface="+mn-ea"/>
              </a:rPr>
              <a:t>          ; // busy wait</a:t>
            </a:r>
            <a:endParaRPr kumimoji="1" lang="en-US" sz="2400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幼圆" panose="02010509060101010101" charset="-122"/>
              <a:ea typeface="幼圆" panose="02010509060101010101" charset="-122"/>
              <a:cs typeface="MS PGothic" panose="020B0600070205080204" pitchFamily="34" charset="-128"/>
            </a:endParaRPr>
          </a:p>
          <a:p>
            <a:pPr marL="0" indent="0">
              <a:buNone/>
            </a:pPr>
            <a:r>
              <a:rPr kumimoji="1" lang="en-US" sz="2400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  <a:sym typeface="+mn-ea"/>
              </a:rPr>
              <a:t>      lock = True; </a:t>
            </a:r>
            <a:endParaRPr kumimoji="1" lang="en-US" sz="2400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幼圆" panose="02010509060101010101" charset="-122"/>
              <a:ea typeface="幼圆" panose="02010509060101010101" charset="-122"/>
              <a:cs typeface="MS PGothic" panose="020B0600070205080204" pitchFamily="34" charset="-128"/>
            </a:endParaRPr>
          </a:p>
          <a:p>
            <a:pPr marL="0" indent="0">
              <a:buNone/>
            </a:pPr>
            <a:r>
              <a:rPr kumimoji="1" lang="en-US" sz="2400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  <a:sym typeface="+mn-ea"/>
              </a:rPr>
              <a:t>} </a:t>
            </a:r>
            <a:endParaRPr kumimoji="1" lang="en-US" sz="2400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幼圆" panose="02010509060101010101" charset="-122"/>
              <a:ea typeface="幼圆" panose="02010509060101010101" charset="-122"/>
              <a:cs typeface="MS PGothic" panose="020B0600070205080204" pitchFamily="34" charset="-128"/>
              <a:sym typeface="+mn-ea"/>
            </a:endParaRPr>
          </a:p>
          <a:p>
            <a:pPr marL="0" indent="0">
              <a:buNone/>
            </a:pPr>
            <a:endParaRPr kumimoji="1" lang="en-US" sz="2400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幼圆" panose="02010509060101010101" charset="-122"/>
              <a:ea typeface="幼圆" panose="02010509060101010101" charset="-122"/>
              <a:cs typeface="MS PGothic" panose="020B0600070205080204" pitchFamily="34" charset="-128"/>
            </a:endParaRPr>
          </a:p>
          <a:p>
            <a:pPr marL="0" indent="0"/>
            <a:r>
              <a:rPr kumimoji="1" lang="en-US" sz="2400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  <a:sym typeface="+mn-ea"/>
              </a:rPr>
              <a:t>release() { </a:t>
            </a:r>
            <a:endParaRPr kumimoji="1" lang="en-US" sz="2400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幼圆" panose="02010509060101010101" charset="-122"/>
              <a:ea typeface="幼圆" panose="02010509060101010101" charset="-122"/>
              <a:cs typeface="MS PGothic" panose="020B0600070205080204" pitchFamily="34" charset="-128"/>
            </a:endParaRPr>
          </a:p>
          <a:p>
            <a:pPr marL="0" indent="0">
              <a:buNone/>
            </a:pPr>
            <a:r>
              <a:rPr kumimoji="1" lang="en-US" sz="2400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  <a:sym typeface="+mn-ea"/>
              </a:rPr>
              <a:t>      lock = false; </a:t>
            </a:r>
            <a:endParaRPr kumimoji="1" lang="en-US" sz="2400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幼圆" panose="02010509060101010101" charset="-122"/>
              <a:ea typeface="幼圆" panose="02010509060101010101" charset="-122"/>
              <a:cs typeface="MS PGothic" panose="020B0600070205080204" pitchFamily="34" charset="-128"/>
            </a:endParaRPr>
          </a:p>
          <a:p>
            <a:pPr marL="0" indent="0">
              <a:buNone/>
            </a:pPr>
            <a:r>
              <a:rPr kumimoji="1" lang="en-US" sz="2400" b="1" kern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MS PGothic" panose="020B0600070205080204" pitchFamily="34" charset="-128"/>
                <a:sym typeface="+mn-ea"/>
              </a:rPr>
              <a:t>} </a:t>
            </a:r>
            <a:endParaRPr kumimoji="1" lang="en-US" sz="2400" b="1" kern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幼圆" panose="02010509060101010101" charset="-122"/>
              <a:ea typeface="幼圆" panose="02010509060101010101" charset="-122"/>
              <a:cs typeface="MS PGothic" panose="020B0600070205080204" pitchFamily="34" charset="-128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锁的实现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 marL="342900" marR="0" lvl="1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3200">
                <a:sym typeface="+mn-ea"/>
              </a:rPr>
              <a:t>acquire() and release() 必须是原子的</a:t>
            </a:r>
            <a:r>
              <a:rPr lang="en-US" altLang="zh-CN" sz="3200">
                <a:sym typeface="+mn-ea"/>
              </a:rPr>
              <a:t>(</a:t>
            </a:r>
            <a:r>
              <a:rPr lang="zh-CN" altLang="en-US" sz="3200">
                <a:sym typeface="+mn-ea"/>
              </a:rPr>
              <a:t>atomic</a:t>
            </a:r>
            <a:r>
              <a:rPr lang="en-US" altLang="zh-CN" sz="3200">
                <a:sym typeface="+mn-ea"/>
              </a:rPr>
              <a:t>)</a:t>
            </a:r>
            <a:endParaRPr lang="en-US" altLang="zh-CN" sz="3200">
              <a:sym typeface="+mn-ea"/>
            </a:endParaRPr>
          </a:p>
          <a:p>
            <a:pPr marL="800100" marR="0" lvl="2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en-US" altLang="zh-CN" sz="3110">
                <a:sym typeface="+mn-ea"/>
              </a:rPr>
              <a:t>atomic</a:t>
            </a:r>
            <a:r>
              <a:rPr lang="zh-CN" altLang="en-US" sz="3110">
                <a:sym typeface="+mn-ea"/>
              </a:rPr>
              <a:t>的含义，这里就是互斥的意思</a:t>
            </a:r>
            <a:endParaRPr lang="zh-CN" altLang="en-US" sz="2055">
              <a:sym typeface="+mn-ea"/>
            </a:endParaRPr>
          </a:p>
          <a:p>
            <a:pPr marL="342900" marR="0" lvl="0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3200">
                <a:sym typeface="+mn-ea"/>
              </a:rPr>
              <a:t>实现方法</a:t>
            </a:r>
            <a:endParaRPr lang="zh-CN" altLang="en-US" sz="3200">
              <a:sym typeface="+mn-ea"/>
            </a:endParaRPr>
          </a:p>
          <a:p>
            <a:pPr marL="800100" marR="0" lvl="1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2800">
                <a:sym typeface="+mn-ea"/>
              </a:rPr>
              <a:t>关中断</a:t>
            </a:r>
            <a:endParaRPr lang="zh-CN" altLang="en-US" sz="2800">
              <a:sym typeface="+mn-ea"/>
            </a:endParaRPr>
          </a:p>
          <a:p>
            <a:pPr marL="800100" marR="0" lvl="1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2800">
                <a:sym typeface="+mn-ea"/>
              </a:rPr>
              <a:t>使用硬件指令方法</a:t>
            </a:r>
            <a:endParaRPr lang="zh-CN" altLang="en-US" sz="2800">
              <a:sym typeface="+mn-ea"/>
            </a:endParaRPr>
          </a:p>
          <a:p>
            <a:pPr marL="342900" marR="0" lvl="0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3200">
                <a:sym typeface="+mn-ea"/>
              </a:rPr>
              <a:t>忙式等待</a:t>
            </a:r>
            <a:endParaRPr lang="zh-CN" altLang="en-US" sz="3200">
              <a:sym typeface="+mn-ea"/>
            </a:endParaRPr>
          </a:p>
          <a:p>
            <a:pPr marL="800100" marR="0" lvl="1" indent="-342900" algn="l" defTabSz="914400" rtl="0" fontAlgn="base" latinLnBrk="0">
              <a:lnSpc>
                <a:spcPct val="15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zh-CN" altLang="en-US" sz="2800">
                <a:sym typeface="+mn-ea"/>
              </a:rPr>
              <a:t>自旋锁</a:t>
            </a:r>
            <a:r>
              <a:rPr lang="en-US" altLang="zh-CN" sz="2800">
                <a:sym typeface="+mn-ea"/>
              </a:rPr>
              <a:t>(spinlock)</a:t>
            </a:r>
            <a:endParaRPr lang="en-US" altLang="zh-CN" sz="28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信号量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信号量是比锁功能更强大的同步工具</a:t>
            </a:r>
            <a:endParaRPr lang="zh-CN" altLang="en-US" sz="27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700">
                <a:sym typeface="+mn-ea"/>
              </a:rPr>
              <a:t>整型数，描述资源、线程数量</a:t>
            </a:r>
            <a:r>
              <a:rPr lang="zh-CN" altLang="en-US" sz="2700">
                <a:sym typeface="+mn-ea"/>
              </a:rPr>
              <a:t>等</a:t>
            </a:r>
            <a:endParaRPr lang="en-US" altLang="zh-CN" sz="27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信号量仅可被两个原子操作访问</a:t>
            </a:r>
            <a:endParaRPr lang="zh-CN" altLang="en-US" sz="27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700">
                <a:sym typeface="+mn-ea"/>
              </a:rPr>
              <a:t>wait() 和</a:t>
            </a:r>
            <a:r>
              <a:rPr lang="zh-CN" altLang="en-US" sz="2700">
                <a:sym typeface="+mn-ea"/>
              </a:rPr>
              <a:t> signal()</a:t>
            </a:r>
            <a:endParaRPr lang="zh-CN" altLang="en-US" sz="27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信号量值的含义</a:t>
            </a:r>
            <a:endParaRPr lang="zh-CN" altLang="en-US" sz="2700"/>
          </a:p>
          <a:p>
            <a:pPr lvl="1">
              <a:lnSpc>
                <a:spcPct val="130000"/>
              </a:lnSpc>
            </a:pPr>
            <a:r>
              <a:rPr lang="zh-CN" altLang="en-US" sz="2700">
                <a:sym typeface="+mn-ea"/>
              </a:rPr>
              <a:t>大于 </a:t>
            </a:r>
            <a:r>
              <a:rPr lang="en-US" altLang="zh-CN" sz="2700">
                <a:sym typeface="+mn-ea"/>
              </a:rPr>
              <a:t>0 </a:t>
            </a:r>
            <a:r>
              <a:rPr lang="zh-CN" altLang="en-US" sz="2700">
                <a:sym typeface="+mn-ea"/>
              </a:rPr>
              <a:t>时，表示可用资源个数</a:t>
            </a:r>
            <a:endParaRPr lang="zh-CN" altLang="en-US" sz="2700"/>
          </a:p>
          <a:p>
            <a:pPr lvl="1">
              <a:lnSpc>
                <a:spcPct val="130000"/>
              </a:lnSpc>
            </a:pPr>
            <a:r>
              <a:rPr lang="zh-CN" altLang="en-US" sz="2700">
                <a:sym typeface="+mn-ea"/>
              </a:rPr>
              <a:t>小于 </a:t>
            </a:r>
            <a:r>
              <a:rPr lang="en-US" altLang="zh-CN" sz="2700">
                <a:sym typeface="+mn-ea"/>
              </a:rPr>
              <a:t>0 </a:t>
            </a:r>
            <a:r>
              <a:rPr lang="zh-CN" altLang="en-US" sz="2700">
                <a:sym typeface="+mn-ea"/>
              </a:rPr>
              <a:t>时，表示等待线程数量</a:t>
            </a:r>
            <a:endParaRPr lang="zh-CN" altLang="en-US" sz="27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忙式等待的信号量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>
                <a:sym typeface="+mn-ea"/>
              </a:rPr>
              <a:t>整型</a:t>
            </a:r>
            <a:r>
              <a:rPr lang="zh-CN" altLang="en-US"/>
              <a:t>信号量</a:t>
            </a:r>
            <a:endParaRPr lang="zh-CN" altLang="en-US"/>
          </a:p>
          <a:p>
            <a:pPr lvl="1"/>
            <a:r>
              <a:rPr lang="zh-CN" altLang="en-US"/>
              <a:t>取值范围为</a:t>
            </a:r>
            <a:r>
              <a:rPr lang="zh-CN" altLang="en-US"/>
              <a:t>整数</a:t>
            </a:r>
            <a:endParaRPr lang="zh-CN" altLang="en-US"/>
          </a:p>
          <a:p>
            <a:pPr lvl="1"/>
            <a:r>
              <a:rPr lang="zh-CN" altLang="en-US"/>
              <a:t>举例</a:t>
            </a:r>
            <a:endParaRPr lang="zh-CN" altLang="en-US"/>
          </a:p>
          <a:p>
            <a:r>
              <a:rPr lang="zh-CN" altLang="en-US"/>
              <a:t>二进制型信号量</a:t>
            </a:r>
            <a:endParaRPr lang="zh-CN" altLang="en-US"/>
          </a:p>
          <a:p>
            <a:pPr lvl="1"/>
            <a:r>
              <a:rPr lang="zh-CN" altLang="en-US" sz="2800">
                <a:sym typeface="+mn-ea"/>
              </a:rPr>
              <a:t>取值范围为0，1  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相当于锁</a:t>
            </a:r>
            <a:r>
              <a:rPr lang="en-US" altLang="zh-CN" sz="2800">
                <a:sym typeface="+mn-ea"/>
              </a:rPr>
              <a:t>)</a:t>
            </a:r>
            <a:endParaRPr lang="zh-CN" altLang="en-US"/>
          </a:p>
          <a:p>
            <a:r>
              <a:rPr lang="zh-CN" altLang="en-US"/>
              <a:t>忙式</a:t>
            </a:r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65645" y="1652270"/>
            <a:ext cx="4516755" cy="4004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Symbol" panose="05050102010706020507" pitchFamily="18" charset="2"/>
              </a:rPr>
              <a:t>Semaphore S;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Symbol" panose="05050102010706020507" pitchFamily="18" charset="2"/>
            </a:endParaRPr>
          </a:p>
          <a:p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Symbol" panose="05050102010706020507" pitchFamily="18" charset="2"/>
            </a:endParaRPr>
          </a:p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Symbol" panose="05050102010706020507" pitchFamily="18" charset="2"/>
              </a:rPr>
              <a:t>wait(S) {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Symbol" panose="05050102010706020507" pitchFamily="18" charset="2"/>
            </a:endParaRPr>
          </a:p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Symbol" panose="05050102010706020507" pitchFamily="18" charset="2"/>
              </a:rPr>
              <a:t>	while (S &lt;= 0)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Symbol" panose="05050102010706020507" pitchFamily="18" charset="2"/>
              </a:rPr>
              <a:t>       ; // busy wait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Symbol" panose="05050102010706020507" pitchFamily="18" charset="2"/>
              </a:rPr>
              <a:t>	S--;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Symbol" panose="05050102010706020507" pitchFamily="18" charset="2"/>
            </a:endParaRPr>
          </a:p>
          <a:p>
            <a:pPr marL="0" lvl="1" fontAlgn="auto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Symbol" panose="05050102010706020507" pitchFamily="18" charset="2"/>
              </a:rPr>
              <a:t>}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Symbol" panose="05050102010706020507" pitchFamily="18" charset="2"/>
            </a:endParaRPr>
          </a:p>
          <a:p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Symbol" panose="05050102010706020507" pitchFamily="18" charset="2"/>
            </a:endParaRPr>
          </a:p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Symbol" panose="05050102010706020507" pitchFamily="18" charset="2"/>
              </a:rPr>
              <a:t>signal(S) {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Symbol" panose="05050102010706020507" pitchFamily="18" charset="2"/>
            </a:endParaRPr>
          </a:p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Symbol" panose="05050102010706020507" pitchFamily="18" charset="2"/>
              </a:rPr>
              <a:t>	S++;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Symbol" panose="05050102010706020507" pitchFamily="18" charset="2"/>
            </a:endParaRPr>
          </a:p>
          <a:p>
            <a:pPr marL="0" lvl="1" fontAlgn="auto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Symbol" panose="05050102010706020507" pitchFamily="18" charset="2"/>
              </a:rPr>
              <a:t>}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非忙式等待的信号量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71440" y="1348105"/>
            <a:ext cx="6410960" cy="49618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wait(semaphore *S) {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  <a:ea typeface="幼圆" panose="02010509060101010101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   S-&gt;value--;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  <a:ea typeface="幼圆" panose="02010509060101010101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   if (S-&gt;value &lt; 0) {</a:t>
            </a:r>
            <a:b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</a:b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      block();//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等待；调度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  <a:ea typeface="幼圆" panose="02010509060101010101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   }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  <a:ea typeface="幼圆" panose="02010509060101010101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}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  <a:ea typeface="幼圆" panose="02010509060101010101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signal(semaphore *S) {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  <a:ea typeface="幼圆" panose="02010509060101010101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   S-&gt;value++;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  <a:ea typeface="幼圆" panose="02010509060101010101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   if (S-&gt;value &lt;= 0) {</a:t>
            </a:r>
            <a:b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</a:b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     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从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S-&gt;list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中选择一个线程唤醒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;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  <a:ea typeface="幼圆" panose="02010509060101010101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   }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  <a:ea typeface="幼圆" panose="02010509060101010101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ea typeface="幼圆" panose="02010509060101010101" charset="-122"/>
                <a:sym typeface="+mn-ea"/>
              </a:rPr>
              <a:t>}</a:t>
            </a:r>
            <a:r>
              <a:rPr lang="en-US" altLang="zh-CN" sz="2400" dirty="0">
                <a:latin typeface="Courier New" panose="02070309020205020404" charset="0"/>
                <a:sym typeface="+mn-ea"/>
              </a:rPr>
              <a:t> 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609600" y="4151630"/>
            <a:ext cx="4446905" cy="21583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sym typeface="+mn-ea"/>
              </a:rPr>
              <a:t>typedef struct{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4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sym typeface="+mn-ea"/>
              </a:rPr>
              <a:t>    int value;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4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sym typeface="+mn-ea"/>
              </a:rPr>
              <a:t>    struct thread *list; 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40000"/>
              </a:lnSpc>
              <a:buNone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charset="0"/>
                <a:sym typeface="+mn-ea"/>
              </a:rPr>
              <a:t>} semaphore;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609600" y="1348105"/>
            <a:ext cx="4446905" cy="25019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lvl="1">
              <a:lnSpc>
                <a:spcPct val="140000"/>
              </a:lnSpc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非忙式等待含义：</a:t>
            </a:r>
            <a:endParaRPr lang="zh-CN" altLang="en-US" sz="280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动态判定条件</a:t>
            </a:r>
            <a:endParaRPr lang="zh-CN" altLang="en-US" sz="280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en-US" altLang="zh-CN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	</a:t>
            </a:r>
            <a:r>
              <a:rPr lang="zh-CN" altLang="en-US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满足，继续</a:t>
            </a:r>
            <a:endParaRPr lang="zh-CN" altLang="en-US" sz="280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en-US" altLang="zh-CN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	</a:t>
            </a:r>
            <a:r>
              <a:rPr lang="zh-CN" altLang="en-US" sz="28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不满足，等待</a:t>
            </a:r>
            <a:endParaRPr lang="zh-CN" altLang="en-US" sz="28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操作之间的偏序关系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4085" y="1183640"/>
            <a:ext cx="10648315" cy="4942840"/>
          </a:xfrm>
        </p:spPr>
        <p:txBody>
          <a:bodyPr>
            <a:normAutofit lnSpcReduction="10000"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操作</a:t>
            </a:r>
            <a:endParaRPr lang="zh-CN" altLang="en-US" sz="311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一条指令，或一段代码</a:t>
            </a:r>
            <a:endParaRPr lang="zh-CN" altLang="en-US" sz="3110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任务</a:t>
            </a:r>
            <a:endParaRPr lang="zh-CN" altLang="en-US" sz="311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完成某个</a:t>
            </a:r>
            <a:r>
              <a:rPr lang="zh-CN" altLang="en-US" sz="2800">
                <a:sym typeface="+mn-ea"/>
              </a:rPr>
              <a:t>目标的若干操作的过程</a:t>
            </a:r>
            <a:endParaRPr lang="zh-CN" altLang="en-US" sz="28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偏序关系</a:t>
            </a:r>
            <a:endParaRPr lang="zh-CN" altLang="en-US" sz="311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偏序关系图</a:t>
            </a:r>
            <a:endParaRPr lang="zh-CN" altLang="en-US" sz="311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先发</a:t>
            </a:r>
            <a:r>
              <a:rPr lang="zh-CN" altLang="en-US" sz="2800">
                <a:sym typeface="+mn-ea"/>
              </a:rPr>
              <a:t>(happens-before)</a:t>
            </a:r>
            <a:r>
              <a:rPr lang="zh-CN" altLang="en-US" sz="2800">
                <a:sym typeface="+mn-ea"/>
              </a:rPr>
              <a:t>操作</a:t>
            </a:r>
            <a:endParaRPr lang="en-US" altLang="zh-CN" sz="3110">
              <a:sym typeface="+mn-ea"/>
            </a:endParaRPr>
          </a:p>
        </p:txBody>
      </p:sp>
      <p:grpSp>
        <p:nvGrpSpPr>
          <p:cNvPr id="182" name="组合 182"/>
          <p:cNvGrpSpPr/>
          <p:nvPr/>
        </p:nvGrpSpPr>
        <p:grpSpPr>
          <a:xfrm>
            <a:off x="7615555" y="2175510"/>
            <a:ext cx="2577465" cy="2959100"/>
            <a:chOff x="4830" y="6141"/>
            <a:chExt cx="1457" cy="1764"/>
          </a:xfrm>
          <a:noFill/>
        </p:grpSpPr>
        <p:grpSp>
          <p:nvGrpSpPr>
            <p:cNvPr id="12" name="组合 12"/>
            <p:cNvGrpSpPr/>
            <p:nvPr/>
          </p:nvGrpSpPr>
          <p:grpSpPr>
            <a:xfrm rot="0">
              <a:off x="4842" y="6878"/>
              <a:ext cx="388" cy="346"/>
              <a:chOff x="2633" y="4589"/>
              <a:chExt cx="388" cy="346"/>
            </a:xfrm>
            <a:grpFill/>
          </p:grpSpPr>
          <p:sp>
            <p:nvSpPr>
              <p:cNvPr id="10" name="文本框 2"/>
              <p:cNvSpPr txBox="1"/>
              <p:nvPr/>
            </p:nvSpPr>
            <p:spPr>
              <a:xfrm>
                <a:off x="2633" y="4589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B</a:t>
                </a:r>
                <a:endPara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1" name="椭圆 3"/>
              <p:cNvSpPr/>
              <p:nvPr/>
            </p:nvSpPr>
            <p:spPr>
              <a:xfrm>
                <a:off x="2661" y="4589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157" name="组合 157"/>
            <p:cNvGrpSpPr/>
            <p:nvPr/>
          </p:nvGrpSpPr>
          <p:grpSpPr>
            <a:xfrm>
              <a:off x="4840" y="6141"/>
              <a:ext cx="388" cy="346"/>
              <a:chOff x="5122" y="6372"/>
              <a:chExt cx="388" cy="346"/>
            </a:xfrm>
            <a:grpFill/>
          </p:grpSpPr>
          <p:sp>
            <p:nvSpPr>
              <p:cNvPr id="4" name="文本框 2"/>
              <p:cNvSpPr txBox="1"/>
              <p:nvPr/>
            </p:nvSpPr>
            <p:spPr>
              <a:xfrm>
                <a:off x="5122" y="6400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A</a:t>
                </a:r>
                <a:endPara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椭圆 3"/>
              <p:cNvSpPr/>
              <p:nvPr/>
            </p:nvSpPr>
            <p:spPr>
              <a:xfrm>
                <a:off x="5150" y="6372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158" name="组合 158"/>
            <p:cNvGrpSpPr/>
            <p:nvPr/>
          </p:nvGrpSpPr>
          <p:grpSpPr>
            <a:xfrm rot="0">
              <a:off x="4830" y="7559"/>
              <a:ext cx="388" cy="346"/>
              <a:chOff x="2633" y="4589"/>
              <a:chExt cx="388" cy="346"/>
            </a:xfrm>
            <a:grpFill/>
          </p:grpSpPr>
          <p:sp>
            <p:nvSpPr>
              <p:cNvPr id="159" name="文本框 2"/>
              <p:cNvSpPr txBox="1"/>
              <p:nvPr/>
            </p:nvSpPr>
            <p:spPr>
              <a:xfrm>
                <a:off x="2633" y="4589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C</a:t>
                </a:r>
                <a:endPara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60" name="椭圆 3"/>
              <p:cNvSpPr/>
              <p:nvPr/>
            </p:nvSpPr>
            <p:spPr>
              <a:xfrm>
                <a:off x="2661" y="4589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cxnSp>
          <p:nvCxnSpPr>
            <p:cNvPr id="161" name="直接连接符 161"/>
            <p:cNvCxnSpPr>
              <a:stCxn id="5" idx="4"/>
              <a:endCxn id="11" idx="0"/>
            </p:cNvCxnSpPr>
            <p:nvPr/>
          </p:nvCxnSpPr>
          <p:spPr>
            <a:xfrm>
              <a:off x="5038" y="6487"/>
              <a:ext cx="2" cy="391"/>
            </a:xfrm>
            <a:prstGeom prst="line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2"/>
            <p:cNvCxnSpPr>
              <a:stCxn id="11" idx="4"/>
              <a:endCxn id="160" idx="0"/>
            </p:cNvCxnSpPr>
            <p:nvPr/>
          </p:nvCxnSpPr>
          <p:spPr>
            <a:xfrm flipH="1">
              <a:off x="5028" y="7224"/>
              <a:ext cx="12" cy="33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组合 167"/>
            <p:cNvGrpSpPr/>
            <p:nvPr/>
          </p:nvGrpSpPr>
          <p:grpSpPr>
            <a:xfrm rot="0">
              <a:off x="5899" y="6878"/>
              <a:ext cx="388" cy="346"/>
              <a:chOff x="2633" y="4589"/>
              <a:chExt cx="388" cy="346"/>
            </a:xfrm>
            <a:grpFill/>
          </p:grpSpPr>
          <p:sp>
            <p:nvSpPr>
              <p:cNvPr id="168" name="文本框 2"/>
              <p:cNvSpPr txBox="1"/>
              <p:nvPr/>
            </p:nvSpPr>
            <p:spPr>
              <a:xfrm>
                <a:off x="2633" y="4589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E</a:t>
                </a:r>
                <a:endPara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69" name="椭圆 3"/>
              <p:cNvSpPr/>
              <p:nvPr/>
            </p:nvSpPr>
            <p:spPr>
              <a:xfrm>
                <a:off x="2661" y="4589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163" name="组合 163"/>
            <p:cNvGrpSpPr/>
            <p:nvPr/>
          </p:nvGrpSpPr>
          <p:grpSpPr>
            <a:xfrm>
              <a:off x="5897" y="6141"/>
              <a:ext cx="388" cy="346"/>
              <a:chOff x="5122" y="6372"/>
              <a:chExt cx="388" cy="346"/>
            </a:xfrm>
            <a:grpFill/>
          </p:grpSpPr>
          <p:sp>
            <p:nvSpPr>
              <p:cNvPr id="164" name="文本框 2"/>
              <p:cNvSpPr txBox="1"/>
              <p:nvPr/>
            </p:nvSpPr>
            <p:spPr>
              <a:xfrm>
                <a:off x="5122" y="6400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D</a:t>
                </a:r>
                <a:endPara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65" name="椭圆 3"/>
              <p:cNvSpPr/>
              <p:nvPr/>
            </p:nvSpPr>
            <p:spPr>
              <a:xfrm>
                <a:off x="5150" y="6372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171" name="组合 171"/>
            <p:cNvGrpSpPr/>
            <p:nvPr/>
          </p:nvGrpSpPr>
          <p:grpSpPr>
            <a:xfrm rot="0">
              <a:off x="5887" y="7559"/>
              <a:ext cx="388" cy="346"/>
              <a:chOff x="2633" y="4589"/>
              <a:chExt cx="388" cy="346"/>
            </a:xfrm>
            <a:grpFill/>
          </p:grpSpPr>
          <p:sp>
            <p:nvSpPr>
              <p:cNvPr id="172" name="文本框 2"/>
              <p:cNvSpPr txBox="1"/>
              <p:nvPr/>
            </p:nvSpPr>
            <p:spPr>
              <a:xfrm>
                <a:off x="2633" y="4589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24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F</a:t>
                </a:r>
                <a:endParaRPr lang="en-US" altLang="zh-CN" sz="24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73" name="椭圆 3"/>
              <p:cNvSpPr/>
              <p:nvPr/>
            </p:nvSpPr>
            <p:spPr>
              <a:xfrm>
                <a:off x="2661" y="4589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cxnSp>
          <p:nvCxnSpPr>
            <p:cNvPr id="166" name="直接连接符 166"/>
            <p:cNvCxnSpPr/>
            <p:nvPr/>
          </p:nvCxnSpPr>
          <p:spPr>
            <a:xfrm>
              <a:off x="6095" y="6487"/>
              <a:ext cx="2" cy="391"/>
            </a:xfrm>
            <a:prstGeom prst="line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70"/>
            <p:cNvCxnSpPr/>
            <p:nvPr/>
          </p:nvCxnSpPr>
          <p:spPr>
            <a:xfrm flipH="1">
              <a:off x="6085" y="7224"/>
              <a:ext cx="12" cy="33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箭头连接符 174"/>
            <p:cNvCxnSpPr>
              <a:stCxn id="5" idx="6"/>
              <a:endCxn id="165" idx="2"/>
            </p:cNvCxnSpPr>
            <p:nvPr/>
          </p:nvCxnSpPr>
          <p:spPr>
            <a:xfrm>
              <a:off x="5207" y="6314"/>
              <a:ext cx="718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箭头连接符 176"/>
            <p:cNvCxnSpPr>
              <a:stCxn id="165" idx="3"/>
              <a:endCxn id="160" idx="7"/>
            </p:cNvCxnSpPr>
            <p:nvPr/>
          </p:nvCxnSpPr>
          <p:spPr>
            <a:xfrm flipH="1">
              <a:off x="5147" y="6436"/>
              <a:ext cx="828" cy="117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7"/>
            <p:cNvCxnSpPr>
              <a:stCxn id="160" idx="6"/>
              <a:endCxn id="173" idx="2"/>
            </p:cNvCxnSpPr>
            <p:nvPr/>
          </p:nvCxnSpPr>
          <p:spPr>
            <a:xfrm>
              <a:off x="5197" y="7732"/>
              <a:ext cx="718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信号量的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 sz="3555" dirty="0">
                <a:sym typeface="+mn-ea"/>
              </a:rPr>
              <a:t>原子性</a:t>
            </a:r>
            <a:endParaRPr lang="en-US" altLang="zh-CN" sz="3200" dirty="0">
              <a:sym typeface="+mn-ea"/>
            </a:endParaRPr>
          </a:p>
          <a:p>
            <a:pPr lvl="1"/>
            <a:r>
              <a:rPr lang="zh-CN" altLang="en-US" sz="3110" dirty="0">
                <a:sym typeface="+mn-ea"/>
              </a:rPr>
              <a:t>对同一个信号量操作的</a:t>
            </a:r>
            <a:r>
              <a:rPr lang="en-US" altLang="zh-CN" sz="3110" dirty="0">
                <a:sym typeface="+mn-ea"/>
              </a:rPr>
              <a:t>wait</a:t>
            </a:r>
            <a:r>
              <a:rPr lang="zh-CN" altLang="en-US" sz="3110" dirty="0">
                <a:sym typeface="+mn-ea"/>
              </a:rPr>
              <a:t>、</a:t>
            </a:r>
            <a:r>
              <a:rPr lang="en-US" altLang="zh-CN" sz="3110" dirty="0">
                <a:sym typeface="+mn-ea"/>
              </a:rPr>
              <a:t>signal</a:t>
            </a:r>
            <a:r>
              <a:rPr lang="zh-CN" altLang="en-US" sz="3110" dirty="0">
                <a:sym typeface="+mn-ea"/>
              </a:rPr>
              <a:t>之间不会同时执行</a:t>
            </a:r>
            <a:endParaRPr lang="zh-CN" altLang="en-US" sz="3200" dirty="0">
              <a:sym typeface="+mn-ea"/>
            </a:endParaRPr>
          </a:p>
          <a:p>
            <a:r>
              <a:rPr lang="zh-CN" altLang="en-US" sz="3555" dirty="0">
                <a:sym typeface="+mn-ea"/>
              </a:rPr>
              <a:t>原子性</a:t>
            </a:r>
            <a:r>
              <a:rPr lang="zh-CN" altLang="en-US" sz="3555" dirty="0">
                <a:sym typeface="+mn-ea"/>
              </a:rPr>
              <a:t>的实现</a:t>
            </a:r>
            <a:endParaRPr lang="en-US" altLang="zh-CN" sz="3200" dirty="0">
              <a:sym typeface="+mn-ea"/>
            </a:endParaRPr>
          </a:p>
          <a:p>
            <a:pPr lvl="1"/>
            <a:r>
              <a:rPr lang="zh-CN" altLang="en-US" sz="3110" dirty="0">
                <a:sym typeface="+mn-ea"/>
              </a:rPr>
              <a:t>关中断，硬件指令方式实现，忙式等待</a:t>
            </a:r>
            <a:endParaRPr lang="en-US" altLang="zh-CN" sz="3200" dirty="0">
              <a:sym typeface="+mn-ea"/>
            </a:endParaRPr>
          </a:p>
          <a:p>
            <a:r>
              <a:rPr lang="zh-CN" altLang="en-US" sz="3555" dirty="0">
                <a:sym typeface="+mn-ea"/>
              </a:rPr>
              <a:t>饥饿问题</a:t>
            </a:r>
            <a:endParaRPr lang="zh-CN" altLang="en-US" sz="3200" dirty="0">
              <a:sym typeface="+mn-ea"/>
            </a:endParaRPr>
          </a:p>
          <a:p>
            <a:pPr lvl="1"/>
            <a:r>
              <a:rPr lang="zh-CN" altLang="en-US" sz="3110"/>
              <a:t>实例：优先级与</a:t>
            </a:r>
            <a:r>
              <a:rPr lang="en-US" altLang="zh-CN" sz="3110"/>
              <a:t>FIFO</a:t>
            </a:r>
            <a:endParaRPr lang="en-US" altLang="zh-CN" sz="3110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用信号量实现互斥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线程</a:t>
            </a:r>
            <a:r>
              <a:rPr lang="en-US" altLang="zh-CN"/>
              <a:t>T1</a:t>
            </a:r>
            <a:r>
              <a:rPr lang="zh-CN" altLang="en-US"/>
              <a:t>执行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Operation1</a:t>
            </a:r>
            <a:endParaRPr lang="en-US" altLang="zh-CN" dirty="0">
              <a:solidFill>
                <a:srgbClr val="000000"/>
              </a:solidFill>
              <a:sym typeface="MT Extra" pitchFamily="18" charset="2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T2</a:t>
            </a:r>
            <a:r>
              <a:rPr lang="zh-CN" altLang="en-US">
                <a:sym typeface="+mn-ea"/>
              </a:rPr>
              <a:t>执行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Operation2</a:t>
            </a:r>
            <a:endParaRPr lang="en-US" altLang="zh-CN" dirty="0">
              <a:solidFill>
                <a:srgbClr val="000000"/>
              </a:solidFill>
              <a:sym typeface="MT Extra" pitchFamily="18" charset="2"/>
            </a:endParaRPr>
          </a:p>
          <a:p>
            <a:r>
              <a:rPr lang="zh-CN" altLang="en-US" dirty="0">
                <a:solidFill>
                  <a:srgbClr val="000000"/>
                </a:solidFill>
                <a:sym typeface="MT Extra" pitchFamily="18" charset="2"/>
              </a:rPr>
              <a:t>约束：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Operation1 </a:t>
            </a:r>
            <a:r>
              <a:rPr lang="zh-CN" altLang="en-US" dirty="0">
                <a:solidFill>
                  <a:srgbClr val="000000"/>
                </a:solidFill>
                <a:sym typeface="MT Extra" pitchFamily="18" charset="2"/>
              </a:rPr>
              <a:t>和 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Operation2 </a:t>
            </a:r>
            <a:r>
              <a:rPr lang="zh-CN" altLang="en-US" dirty="0">
                <a:solidFill>
                  <a:srgbClr val="000000"/>
                </a:solidFill>
                <a:sym typeface="MT Extra" pitchFamily="18" charset="2"/>
              </a:rPr>
              <a:t>互斥</a:t>
            </a:r>
            <a:endParaRPr lang="zh-CN" altLang="en-US" dirty="0">
              <a:solidFill>
                <a:srgbClr val="000000"/>
              </a:solidFill>
              <a:sym typeface="MT Extra" pitchFamily="18" charset="2"/>
            </a:endParaRPr>
          </a:p>
          <a:p>
            <a:r>
              <a:rPr lang="zh-CN" altLang="en-US" dirty="0">
                <a:solidFill>
                  <a:srgbClr val="000000"/>
                </a:solidFill>
                <a:sym typeface="MT Extra" pitchFamily="18" charset="2"/>
              </a:rPr>
              <a:t>信号量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S</a:t>
            </a:r>
            <a:r>
              <a:rPr lang="zh-CN" altLang="en-US" dirty="0">
                <a:solidFill>
                  <a:srgbClr val="000000"/>
                </a:solidFill>
                <a:sym typeface="MT Extra" pitchFamily="18" charset="2"/>
              </a:rPr>
              <a:t>初值为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1</a:t>
            </a:r>
            <a:endParaRPr lang="en-US" altLang="zh-CN" dirty="0">
              <a:solidFill>
                <a:srgbClr val="000000"/>
              </a:solidFill>
              <a:sym typeface="MT Extra" pitchFamily="18" charset="2"/>
            </a:endParaRPr>
          </a:p>
          <a:p>
            <a:pPr lvl="1"/>
            <a:r>
              <a:rPr lang="zh-CN" altLang="en-US" sz="2800" dirty="0">
                <a:solidFill>
                  <a:srgbClr val="000000"/>
                </a:solidFill>
                <a:sym typeface="MT Extra" pitchFamily="18" charset="2"/>
              </a:rPr>
              <a:t>只有一个线程进入临界区</a:t>
            </a:r>
            <a:endParaRPr lang="en-US" altLang="zh-CN" dirty="0">
              <a:solidFill>
                <a:srgbClr val="000000"/>
              </a:solidFill>
              <a:sym typeface="MT Extra" pitchFamily="18" charset="2"/>
            </a:endParaRPr>
          </a:p>
          <a:p>
            <a:r>
              <a:rPr lang="zh-CN" altLang="en-US" dirty="0">
                <a:solidFill>
                  <a:srgbClr val="000000"/>
                </a:solidFill>
                <a:sym typeface="MT Extra" pitchFamily="18" charset="2"/>
              </a:rPr>
              <a:t>信号量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S</a:t>
            </a:r>
            <a:r>
              <a:rPr lang="zh-CN" altLang="en-US" dirty="0">
                <a:solidFill>
                  <a:srgbClr val="000000"/>
                </a:solidFill>
                <a:sym typeface="MT Extra" pitchFamily="18" charset="2"/>
              </a:rPr>
              <a:t>初值若为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2</a:t>
            </a:r>
            <a:r>
              <a:rPr lang="zh-CN" altLang="en-US" dirty="0">
                <a:solidFill>
                  <a:srgbClr val="000000"/>
                </a:solidFill>
                <a:sym typeface="MT Extra" pitchFamily="18" charset="2"/>
              </a:rPr>
              <a:t>，可解决什么问题？</a:t>
            </a:r>
            <a:endParaRPr lang="zh-CN" altLang="en-US" dirty="0">
              <a:solidFill>
                <a:srgbClr val="000000"/>
              </a:solidFill>
              <a:sym typeface="MT Extra" pitchFamily="18" charset="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37880" y="1183005"/>
            <a:ext cx="2540000" cy="5367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semaphore S = 1; 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T1: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wait(S);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Operation1;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signal(S);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marL="0" lvl="0" indent="0" algn="l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T2: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wait(S)</a:t>
            </a:r>
            <a:r>
              <a:rPr lang="en-US" altLang="zh-CN" sz="2400" dirty="0">
                <a:solidFill>
                  <a:srgbClr val="0000FF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Operation2;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signal(S);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......</a:t>
            </a:r>
            <a:endParaRPr lang="en-US" altLang="zh-CN" sz="2400"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用信号量实现同步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T1</a:t>
            </a:r>
            <a:r>
              <a:rPr lang="zh-CN" altLang="en-US">
                <a:sym typeface="+mn-ea"/>
              </a:rPr>
              <a:t>执行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Operation1</a:t>
            </a:r>
            <a:endParaRPr lang="en-US" altLang="zh-CN" dirty="0">
              <a:solidFill>
                <a:srgbClr val="000000"/>
              </a:solidFill>
              <a:sym typeface="MT Extra" pitchFamily="18" charset="2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T2</a:t>
            </a:r>
            <a:r>
              <a:rPr lang="zh-CN" altLang="en-US">
                <a:sym typeface="+mn-ea"/>
              </a:rPr>
              <a:t>执行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Operation2</a:t>
            </a:r>
            <a:endParaRPr lang="en-US" altLang="zh-CN" dirty="0">
              <a:solidFill>
                <a:srgbClr val="000000"/>
              </a:solidFill>
              <a:sym typeface="MT Extra" pitchFamily="18" charset="2"/>
            </a:endParaRPr>
          </a:p>
          <a:p>
            <a:r>
              <a:rPr lang="zh-CN" altLang="en-US" dirty="0">
                <a:solidFill>
                  <a:srgbClr val="000000"/>
                </a:solidFill>
                <a:sym typeface="MT Extra" pitchFamily="18" charset="2"/>
              </a:rPr>
              <a:t>约束：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Operation1</a:t>
            </a:r>
            <a:r>
              <a:rPr lang="zh-CN" altLang="en-US" dirty="0">
                <a:solidFill>
                  <a:srgbClr val="000000"/>
                </a:solidFill>
                <a:sym typeface="MT Extra" pitchFamily="18" charset="2"/>
              </a:rPr>
              <a:t>先于</a:t>
            </a:r>
            <a:r>
              <a:rPr lang="en-US" altLang="zh-CN" dirty="0">
                <a:solidFill>
                  <a:srgbClr val="000000"/>
                </a:solidFill>
                <a:sym typeface="MT Extra" pitchFamily="18" charset="2"/>
              </a:rPr>
              <a:t>Operation2</a:t>
            </a:r>
            <a:endParaRPr lang="en-US" altLang="zh-CN" dirty="0">
              <a:solidFill>
                <a:srgbClr val="000000"/>
              </a:solidFill>
              <a:sym typeface="MT Extra" pitchFamily="18" charset="2"/>
            </a:endParaRPr>
          </a:p>
          <a:p>
            <a:r>
              <a:rPr lang="zh-CN" altLang="en-US"/>
              <a:t>信号量的初值为</a:t>
            </a:r>
            <a:r>
              <a:rPr lang="en-US" altLang="zh-CN"/>
              <a:t>0</a:t>
            </a:r>
            <a:endParaRPr lang="en-US" altLang="zh-CN"/>
          </a:p>
          <a:p>
            <a:pPr lvl="1"/>
            <a:r>
              <a:rPr lang="zh-CN" altLang="en-US"/>
              <a:t>其含义仅仅是为了配合后续操作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32420" y="1477010"/>
            <a:ext cx="2540000" cy="4556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semaphore S = 0; 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T1: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Operation1;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signal(S);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marL="0" lvl="0" indent="0" algn="l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T2: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wait(S)</a:t>
            </a:r>
            <a:r>
              <a:rPr lang="en-US" altLang="zh-CN" sz="2400" dirty="0">
                <a:solidFill>
                  <a:srgbClr val="0000FF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Operation2;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......</a:t>
            </a:r>
            <a:endParaRPr lang="en-US" altLang="zh-CN" sz="2400"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9-6 </a:t>
            </a:r>
            <a:r>
              <a:rPr lang="zh-CN" altLang="en-US"/>
              <a:t>高级语言方法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条件变量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管程的定义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sym typeface="+mn-ea"/>
              </a:rPr>
              <a:t>条件变量的实现选项</a:t>
            </a:r>
            <a:endParaRPr lang="zh-CN" altLang="en-US"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>
                <a:latin typeface="+mj-ea"/>
                <a:cs typeface="+mj-ea"/>
                <a:sym typeface="+mn-ea"/>
              </a:rPr>
              <a:t>用信号量方法管程</a:t>
            </a:r>
            <a:endParaRPr lang="zh-CN" altLang="en-US">
              <a:latin typeface="+mj-ea"/>
              <a:cs typeface="+mj-ea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/>
              <a:t>管程小结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条件变量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条件变量是一个数据类型，如：</a:t>
            </a: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cs typeface="幼圆" panose="02010509060101010101" charset="-122"/>
                <a:sym typeface="+mn-ea"/>
              </a:rPr>
              <a:t>condition x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cs typeface="幼圆" panose="02010509060101010101" charset="-122"/>
                <a:sym typeface="+mn-ea"/>
              </a:rPr>
              <a:t>;</a:t>
            </a:r>
            <a:endParaRPr lang="en-US" altLang="zh-CN" sz="3200" dirty="0">
              <a:solidFill>
                <a:srgbClr val="000000"/>
              </a:solidFill>
              <a:cs typeface="幼圆" panose="02010509060101010101" charset="-122"/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320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一个阻塞队列；</a:t>
            </a:r>
            <a:r>
              <a:rPr lang="zh-CN" altLang="en-US" sz="3200">
                <a:sym typeface="+mn-ea"/>
              </a:rPr>
              <a:t>有两个方法：</a:t>
            </a:r>
            <a:r>
              <a:rPr lang="en-US" altLang="zh-CN" sz="320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x.wait()</a:t>
            </a:r>
            <a:r>
              <a:rPr lang="zh-CN" altLang="en-US" sz="320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和</a:t>
            </a:r>
            <a:r>
              <a:rPr lang="en-US" altLang="zh-CN" sz="320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x.signal()</a:t>
            </a:r>
            <a:endParaRPr lang="en-US" altLang="zh-CN" sz="3200" b="1" dirty="0">
              <a:solidFill>
                <a:srgbClr val="000000"/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条件变量的作用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zh-CN" altLang="en-US" sz="3200">
                <a:sym typeface="+mn-ea"/>
              </a:rPr>
              <a:t>常用于在临界区内挂起进程，例如，不具备执行条件</a:t>
            </a:r>
            <a:endParaRPr lang="zh-CN" altLang="en-US" sz="3200"/>
          </a:p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条件变量常和互斥锁一起使用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zh-CN" altLang="en-US" sz="3200">
                <a:sym typeface="+mn-ea"/>
              </a:rPr>
              <a:t>互斥锁负责临界区</a:t>
            </a:r>
            <a:endParaRPr lang="zh-CN" altLang="en-US" sz="3200"/>
          </a:p>
          <a:p>
            <a:pPr lvl="1">
              <a:lnSpc>
                <a:spcPct val="130000"/>
              </a:lnSpc>
            </a:pPr>
            <a:r>
              <a:rPr lang="zh-CN" altLang="en-US" sz="3200">
                <a:sym typeface="+mn-ea"/>
              </a:rPr>
              <a:t>条件变量负责临界区内的同步</a:t>
            </a:r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8246110" y="5553075"/>
            <a:ext cx="861695" cy="385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09405" y="5484495"/>
            <a:ext cx="111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幼圆" panose="02010509060101010101" charset="-122"/>
                <a:ea typeface="幼圆" panose="02010509060101010101" charset="-122"/>
              </a:rPr>
              <a:t>管程</a:t>
            </a:r>
            <a:endParaRPr lang="zh-CN" altLang="en-US" sz="2800"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管程的定义</a:t>
            </a:r>
            <a:endParaRPr lang="zh-CN" altLang="en-US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9600" y="1183640"/>
            <a:ext cx="5071745" cy="1671320"/>
          </a:xfrm>
        </p:spPr>
        <p:txBody>
          <a:bodyPr>
            <a:normAutofit/>
          </a:bodyPr>
          <a:p>
            <a:pPr>
              <a:lnSpc>
                <a:spcPct val="130000"/>
              </a:lnSpc>
            </a:pPr>
            <a:r>
              <a:rPr lang="zh-CN" altLang="en-US"/>
              <a:t>与普通类的不同</a:t>
            </a:r>
            <a:endParaRPr lang="zh-CN" altLang="en-US"/>
          </a:p>
          <a:p>
            <a:pPr lvl="1">
              <a:lnSpc>
                <a:spcPct val="130000"/>
              </a:lnSpc>
            </a:pPr>
            <a:r>
              <a:rPr lang="zh-CN" altLang="en-US"/>
              <a:t>管程内方法互斥执行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9600" y="2687320"/>
            <a:ext cx="4411980" cy="3784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marL="0" lvl="2" fontAlgn="auto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monitor monitor-name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lvl="2" fontAlgn="auto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{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lvl="2" fontAlgn="auto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   // shared variable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lvl="2" fontAlgn="auto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   // condition variables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0" lvl="2" fontAlgn="auto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   procedure P1 (…){……}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sym typeface="+mn-ea"/>
            </a:endParaRPr>
          </a:p>
          <a:p>
            <a:pPr marL="0" lvl="2" fontAlgn="auto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   ......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lvl="2" fontAlgn="auto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   procedure Pn (…){……}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lvl="2" fontAlgn="auto">
              <a:lnSpc>
                <a:spcPct val="100000"/>
              </a:lnSpc>
              <a:buNone/>
            </a:pP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lvl="2" fontAlgn="auto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    初始化代码 (…){……}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marL="0" lvl="2" fontAlgn="auto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}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261610" y="1642110"/>
            <a:ext cx="6216650" cy="4611370"/>
            <a:chOff x="8450" y="2411"/>
            <a:chExt cx="9790" cy="7262"/>
          </a:xfrm>
        </p:grpSpPr>
        <p:pic>
          <p:nvPicPr>
            <p:cNvPr id="96258" name="Picture 4" descr="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452" y="2411"/>
              <a:ext cx="9788" cy="72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15940" y="5582"/>
              <a:ext cx="230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</a:rPr>
                <a:t>条件变量</a:t>
              </a:r>
              <a:endParaRPr lang="zh-CN" altLang="en-US" sz="2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endParaRPr>
            </a:p>
            <a:p>
              <a:pPr algn="ctr"/>
              <a:r>
                <a:rPr lang="en-US" altLang="zh-CN" sz="24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</a:rPr>
                <a:t>+</a:t>
              </a:r>
              <a:endParaRPr lang="en-US" altLang="zh-CN" sz="2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endParaRPr>
            </a:p>
            <a:p>
              <a:pPr algn="ctr"/>
              <a:r>
                <a:rPr lang="zh-CN" altLang="en-US" sz="24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</a:rPr>
                <a:t>互斥</a:t>
              </a:r>
              <a:endParaRPr lang="zh-CN" altLang="en-US" sz="2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2043" y="5142"/>
              <a:ext cx="1646" cy="224"/>
              <a:chOff x="10477" y="10110"/>
              <a:chExt cx="1646" cy="224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10477" y="10222"/>
                <a:ext cx="1646" cy="1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/>
            </p:nvSpPr>
            <p:spPr>
              <a:xfrm>
                <a:off x="10637" y="10110"/>
                <a:ext cx="192" cy="224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1037" y="10110"/>
                <a:ext cx="192" cy="224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1405" y="10110"/>
                <a:ext cx="192" cy="224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450" y="5960"/>
              <a:ext cx="23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</a:rPr>
                <a:t>就绪队列</a:t>
              </a:r>
              <a:endParaRPr lang="zh-CN" altLang="en-US" sz="2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V="1">
              <a:off x="10685" y="5279"/>
              <a:ext cx="1230" cy="7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条件变量的实现</a:t>
            </a:r>
            <a:r>
              <a:rPr lang="zh-CN" altLang="en-US">
                <a:sym typeface="+mn-ea"/>
              </a:rPr>
              <a:t>选项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09185"/>
          </a:xfrm>
        </p:spPr>
        <p:txBody>
          <a:bodyPr>
            <a:normAutofit fontScale="90000"/>
          </a:bodyPr>
          <a:p>
            <a:r>
              <a:rPr lang="zh-CN" altLang="en-US" sz="3555" dirty="0">
                <a:cs typeface="幼圆" panose="02010509060101010101" charset="-122"/>
                <a:sym typeface="+mn-ea"/>
              </a:rPr>
              <a:t>例：线程</a:t>
            </a:r>
            <a:r>
              <a:rPr lang="en-US" altLang="zh-CN" sz="3555" dirty="0">
                <a:cs typeface="幼圆" panose="02010509060101010101" charset="-122"/>
                <a:sym typeface="+mn-ea"/>
              </a:rPr>
              <a:t>T</a:t>
            </a:r>
            <a:r>
              <a:rPr lang="zh-CN" altLang="en-US" sz="3555" dirty="0">
                <a:cs typeface="幼圆" panose="02010509060101010101" charset="-122"/>
                <a:sym typeface="+mn-ea"/>
              </a:rPr>
              <a:t>和</a:t>
            </a:r>
            <a:r>
              <a:rPr lang="en-US" altLang="zh-CN" sz="3555" dirty="0">
                <a:cs typeface="幼圆" panose="02010509060101010101" charset="-122"/>
                <a:sym typeface="+mn-ea"/>
              </a:rPr>
              <a:t>S</a:t>
            </a:r>
            <a:r>
              <a:rPr lang="zh-CN" altLang="en-US" sz="3555" dirty="0">
                <a:cs typeface="幼圆" panose="02010509060101010101" charset="-122"/>
                <a:sym typeface="+mn-ea"/>
              </a:rPr>
              <a:t>共享管程</a:t>
            </a:r>
            <a:r>
              <a:rPr lang="en-US" altLang="zh-CN" sz="3555" dirty="0">
                <a:cs typeface="幼圆" panose="02010509060101010101" charset="-122"/>
                <a:sym typeface="+mn-ea"/>
              </a:rPr>
              <a:t>M</a:t>
            </a:r>
            <a:endParaRPr lang="zh-CN" altLang="en-US" sz="3200" dirty="0">
              <a:cs typeface="幼圆" panose="02010509060101010101" charset="-122"/>
              <a:sym typeface="+mn-ea"/>
            </a:endParaRPr>
          </a:p>
          <a:p>
            <a:pPr lvl="1"/>
            <a:r>
              <a:rPr lang="zh-CN" altLang="en-US" sz="3110" dirty="0">
                <a:cs typeface="幼圆" panose="02010509060101010101" charset="-122"/>
                <a:sym typeface="+mn-ea"/>
              </a:rPr>
              <a:t>当线程</a:t>
            </a:r>
            <a:r>
              <a:rPr lang="en-US" altLang="zh-CN" sz="3110" dirty="0">
                <a:cs typeface="幼圆" panose="02010509060101010101" charset="-122"/>
                <a:sym typeface="+mn-ea"/>
              </a:rPr>
              <a:t>T</a:t>
            </a:r>
            <a:r>
              <a:rPr lang="zh-CN" altLang="en-US" sz="3110" dirty="0">
                <a:cs typeface="幼圆" panose="02010509060101010101" charset="-122"/>
                <a:sym typeface="+mn-ea"/>
              </a:rPr>
              <a:t>执行</a:t>
            </a:r>
            <a:r>
              <a:rPr lang="en-US" altLang="zh-CN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x.wait()</a:t>
            </a:r>
            <a:r>
              <a:rPr lang="zh-CN" altLang="en-US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后，线</a:t>
            </a:r>
            <a:r>
              <a:rPr lang="zh-CN" altLang="en-US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程</a:t>
            </a:r>
            <a:r>
              <a:rPr lang="en-US" altLang="zh-CN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S</a:t>
            </a:r>
            <a:r>
              <a:rPr lang="zh-CN" altLang="en-US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执行</a:t>
            </a:r>
            <a:r>
              <a:rPr lang="en-US" altLang="zh-CN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x.signal()</a:t>
            </a:r>
            <a:r>
              <a:rPr lang="zh-CN" altLang="en-US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，则结果如何？</a:t>
            </a:r>
            <a:endParaRPr lang="zh-CN" altLang="en-US" sz="2800" dirty="0">
              <a:solidFill>
                <a:srgbClr val="000000"/>
              </a:solidFill>
              <a:cs typeface="幼圆" panose="02010509060101010101" charset="-122"/>
              <a:sym typeface="+mn-ea"/>
            </a:endParaRPr>
          </a:p>
          <a:p>
            <a:r>
              <a:rPr lang="zh-CN" altLang="en-US" sz="3555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选项包括</a:t>
            </a:r>
            <a:endParaRPr lang="zh-CN" altLang="en-US" sz="3200" dirty="0">
              <a:solidFill>
                <a:srgbClr val="000000"/>
              </a:solidFill>
              <a:cs typeface="幼圆" panose="02010509060101010101" charset="-122"/>
              <a:sym typeface="+mn-ea"/>
            </a:endParaRPr>
          </a:p>
          <a:p>
            <a:pPr lvl="1"/>
            <a:r>
              <a:rPr lang="en-US" altLang="zh-CN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Signal and wait</a:t>
            </a:r>
            <a:r>
              <a:rPr lang="zh-CN" altLang="en-US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：</a:t>
            </a:r>
            <a:r>
              <a:rPr lang="en-US" altLang="zh-CN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S</a:t>
            </a:r>
            <a:r>
              <a:rPr lang="zh-CN" altLang="en-US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进入就绪队列，</a:t>
            </a:r>
            <a:r>
              <a:rPr lang="en-US" altLang="zh-CN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T</a:t>
            </a:r>
            <a:r>
              <a:rPr lang="zh-CN" altLang="en-US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执行</a:t>
            </a:r>
            <a:endParaRPr lang="zh-CN" altLang="en-US" sz="3110" dirty="0">
              <a:solidFill>
                <a:srgbClr val="000000"/>
              </a:solidFill>
              <a:cs typeface="幼圆" panose="02010509060101010101" charset="-122"/>
              <a:sym typeface="+mn-ea"/>
            </a:endParaRPr>
          </a:p>
          <a:p>
            <a:pPr lvl="1"/>
            <a:r>
              <a:rPr lang="en-US" altLang="zh-CN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Signal and continue</a:t>
            </a:r>
            <a:r>
              <a:rPr lang="zh-CN" altLang="en-US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：</a:t>
            </a:r>
            <a:r>
              <a:rPr lang="en-US" altLang="zh-CN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S</a:t>
            </a:r>
            <a:r>
              <a:rPr lang="zh-CN" altLang="en-US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执行，</a:t>
            </a:r>
            <a:r>
              <a:rPr lang="en-US" altLang="zh-CN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T</a:t>
            </a:r>
            <a:r>
              <a:rPr lang="zh-CN" altLang="en-US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进入就绪队列</a:t>
            </a:r>
            <a:endParaRPr lang="zh-CN" altLang="en-US" sz="3110" dirty="0">
              <a:solidFill>
                <a:srgbClr val="000000"/>
              </a:solidFill>
              <a:cs typeface="幼圆" panose="02010509060101010101" charset="-122"/>
              <a:sym typeface="+mn-ea"/>
            </a:endParaRPr>
          </a:p>
          <a:p>
            <a:pPr lvl="1"/>
            <a:r>
              <a:rPr lang="zh-CN" altLang="en-US" sz="3110" dirty="0">
                <a:solidFill>
                  <a:srgbClr val="000000"/>
                </a:solidFill>
                <a:cs typeface="幼圆" panose="02010509060101010101" charset="-122"/>
                <a:sym typeface="+mn-ea"/>
              </a:rPr>
              <a:t>以上选项都是合理的，依赖于具体的实现</a:t>
            </a:r>
            <a:endParaRPr lang="zh-CN" altLang="en-US" sz="3110">
              <a:cs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+mj-ea"/>
                <a:cs typeface="+mj-ea"/>
                <a:sym typeface="+mn-ea"/>
              </a:rPr>
              <a:t>用信号量方法</a:t>
            </a:r>
            <a:r>
              <a:rPr lang="zh-CN" altLang="en-US">
                <a:latin typeface="+mj-ea"/>
                <a:cs typeface="+mj-ea"/>
                <a:sym typeface="+mn-ea"/>
              </a:rPr>
              <a:t>管程</a:t>
            </a:r>
            <a:r>
              <a:rPr lang="en-US" altLang="zh-CN">
                <a:latin typeface="+mj-ea"/>
                <a:cs typeface="+mj-ea"/>
                <a:sym typeface="+mn-ea"/>
              </a:rPr>
              <a:t>--</a:t>
            </a:r>
            <a:r>
              <a:rPr lang="zh-CN" altLang="en-US">
                <a:latin typeface="+mj-ea"/>
                <a:cs typeface="+mj-ea"/>
                <a:sym typeface="+mn-ea"/>
              </a:rPr>
              <a:t>互斥</a:t>
            </a:r>
            <a:endParaRPr lang="zh-CN" altLang="en-US">
              <a:latin typeface="+mj-ea"/>
              <a:cs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02680" y="1450340"/>
            <a:ext cx="5379720" cy="4725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80000"/>
              </a:lnSpc>
              <a:tabLst>
                <a:tab pos="1887855" algn="l"/>
                <a:tab pos="2335530" algn="l"/>
                <a:tab pos="2506980" algn="l"/>
              </a:tabLst>
            </a:pPr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每个方法</a:t>
            </a:r>
            <a:r>
              <a:rPr lang="en-US" altLang="zh-CN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</a:t>
            </a:r>
            <a:r>
              <a:rPr lang="en-US" altLang="zh-CN" sz="3200" b="1" i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F</a:t>
            </a:r>
            <a:r>
              <a:rPr lang="en-US" altLang="zh-CN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</a:t>
            </a:r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替换为</a:t>
            </a:r>
            <a:endParaRPr lang="zh-CN" altLang="en-US" sz="3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defTabSz="914400">
              <a:lnSpc>
                <a:spcPct val="80000"/>
              </a:lnSpc>
              <a:tabLst>
                <a:tab pos="1887855" algn="l"/>
                <a:tab pos="2335530" algn="l"/>
                <a:tab pos="2506980" algn="l"/>
              </a:tabLst>
            </a:pPr>
            <a:endParaRPr lang="en-US" altLang="zh-CN" sz="28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defTabSz="914400">
              <a:lnSpc>
                <a:spcPct val="100000"/>
              </a:lnSpc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wait(mutex);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defTabSz="914400">
              <a:lnSpc>
                <a:spcPct val="10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     …			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defTabSz="914400">
              <a:lnSpc>
                <a:spcPct val="10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 body of F;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defTabSz="914400">
              <a:lnSpc>
                <a:spcPct val="10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     …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defTabSz="914400">
              <a:lnSpc>
                <a:spcPct val="10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 if (next_count &gt; 0)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defTabSz="914400">
              <a:lnSpc>
                <a:spcPct val="10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     signal(next)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defTabSz="914400">
              <a:lnSpc>
                <a:spcPct val="10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 else 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defTabSz="914400">
              <a:lnSpc>
                <a:spcPct val="10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     signal(mutex);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2645" y="1450340"/>
            <a:ext cx="5521325" cy="4675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80000"/>
              </a:lnSpc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//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实现互斥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defTabSz="914400">
              <a:lnSpc>
                <a:spcPct val="11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semaphore mutex = 1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；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defTabSz="914400">
              <a:lnSpc>
                <a:spcPct val="11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endParaRPr lang="zh-CN" altLang="en-US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defTabSz="914400">
              <a:lnSpc>
                <a:spcPct val="11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//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进入或离开就绪队列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defTabSz="914400">
              <a:lnSpc>
                <a:spcPct val="11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semaphore next = 0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；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		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defTabSz="914400">
              <a:lnSpc>
                <a:spcPct val="11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defTabSz="914400">
              <a:lnSpc>
                <a:spcPct val="11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//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管程内就绪队列长度</a:t>
            </a:r>
            <a:endParaRPr lang="zh-CN" altLang="en-US" sz="2800" b="1" dirty="0">
              <a:solidFill>
                <a:schemeClr val="accent1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pPr defTabSz="914400">
              <a:lnSpc>
                <a:spcPct val="110000"/>
              </a:lnSpc>
              <a:spcBef>
                <a:spcPct val="15000"/>
              </a:spcBef>
              <a:buNone/>
              <a:tabLst>
                <a:tab pos="1887855" algn="l"/>
                <a:tab pos="2335530" algn="l"/>
                <a:tab pos="2506980" algn="l"/>
              </a:tabLst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int next_count = 0;	</a:t>
            </a:r>
            <a:r>
              <a:rPr lang="en-US" altLang="zh-CN" sz="28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		</a:t>
            </a:r>
            <a:endParaRPr lang="zh-CN" altLang="en-US" sz="28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+mj-ea"/>
                <a:cs typeface="+mj-ea"/>
                <a:sym typeface="+mn-ea"/>
              </a:rPr>
              <a:t>用信号量方法管程</a:t>
            </a:r>
            <a:r>
              <a:rPr lang="en-US" altLang="zh-CN">
                <a:latin typeface="+mj-ea"/>
                <a:cs typeface="+mj-ea"/>
                <a:sym typeface="+mn-ea"/>
              </a:rPr>
              <a:t>--</a:t>
            </a:r>
            <a:r>
              <a:rPr lang="zh-CN" altLang="en-US">
                <a:latin typeface="+mj-ea"/>
                <a:cs typeface="+mj-ea"/>
                <a:sym typeface="+mn-ea"/>
              </a:rPr>
              <a:t>条件变量</a:t>
            </a:r>
            <a:endParaRPr lang="zh-CN" altLang="en-US">
              <a:latin typeface="+mj-ea"/>
              <a:cs typeface="+mj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00" y="1183005"/>
            <a:ext cx="7073900" cy="1640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130000"/>
              </a:lnSpc>
              <a:spcBef>
                <a:spcPct val="15000"/>
              </a:spcBef>
              <a:buNone/>
              <a:tabLst>
                <a:tab pos="1828800" algn="l"/>
                <a:tab pos="2218055" algn="l"/>
              </a:tabLst>
            </a:pPr>
            <a:r>
              <a:rPr lang="zh-CN" altLang="en-US" sz="2400" dirty="0">
                <a:sym typeface="+mn-ea"/>
              </a:rPr>
              <a:t>对每个条件变量，用一个信号量和一个整型数实现</a:t>
            </a:r>
            <a:endParaRPr lang="zh-CN" altLang="en-US" sz="2400" dirty="0">
              <a:sym typeface="+mn-ea"/>
            </a:endParaRPr>
          </a:p>
          <a:p>
            <a:pPr defTabSz="914400">
              <a:lnSpc>
                <a:spcPct val="130000"/>
              </a:lnSpc>
              <a:spcBef>
                <a:spcPct val="15000"/>
              </a:spcBef>
              <a:buNone/>
              <a:tabLst>
                <a:tab pos="1828800" algn="l"/>
                <a:tab pos="2218055" algn="l"/>
              </a:tabLst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semaphore x_sem = 0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；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</a:endParaRPr>
          </a:p>
          <a:p>
            <a:pPr defTabSz="914400">
              <a:lnSpc>
                <a:spcPct val="130000"/>
              </a:lnSpc>
              <a:spcBef>
                <a:spcPct val="15000"/>
              </a:spcBef>
              <a:buNone/>
              <a:tabLst>
                <a:tab pos="1828800" algn="l"/>
                <a:tab pos="2218055" algn="l"/>
              </a:tabLst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int x_count = 0;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79570" y="3075940"/>
            <a:ext cx="3143250" cy="29533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defTabSz="914400">
              <a:lnSpc>
                <a:spcPct val="120000"/>
              </a:lnSpc>
              <a:spcBef>
                <a:spcPct val="15000"/>
              </a:spcBef>
              <a:buNone/>
              <a:tabLst>
                <a:tab pos="1828800" algn="l"/>
                <a:tab pos="2218055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x_count++;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defTabSz="914400">
              <a:lnSpc>
                <a:spcPct val="120000"/>
              </a:lnSpc>
              <a:spcBef>
                <a:spcPct val="15000"/>
              </a:spcBef>
              <a:buNone/>
              <a:tabLst>
                <a:tab pos="1828800" algn="l"/>
                <a:tab pos="2218055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if (next_count &gt; 0)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defTabSz="914400">
              <a:lnSpc>
                <a:spcPct val="120000"/>
              </a:lnSpc>
              <a:spcBef>
                <a:spcPct val="15000"/>
              </a:spcBef>
              <a:buNone/>
              <a:tabLst>
                <a:tab pos="1828800" algn="l"/>
                <a:tab pos="2218055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   signal(next);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defTabSz="914400">
              <a:lnSpc>
                <a:spcPct val="120000"/>
              </a:lnSpc>
              <a:spcBef>
                <a:spcPct val="15000"/>
              </a:spcBef>
              <a:buNone/>
              <a:tabLst>
                <a:tab pos="1828800" algn="l"/>
                <a:tab pos="2218055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else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defTabSz="914400">
              <a:lnSpc>
                <a:spcPct val="120000"/>
              </a:lnSpc>
              <a:spcBef>
                <a:spcPct val="15000"/>
              </a:spcBef>
              <a:buNone/>
              <a:tabLst>
                <a:tab pos="1828800" algn="l"/>
                <a:tab pos="2218055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   signal(mutex);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defTabSz="914400">
              <a:lnSpc>
                <a:spcPct val="120000"/>
              </a:lnSpc>
              <a:spcBef>
                <a:spcPct val="15000"/>
              </a:spcBef>
              <a:buNone/>
              <a:tabLst>
                <a:tab pos="1828800" algn="l"/>
                <a:tab pos="2218055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wait(x_sem);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defTabSz="914400">
              <a:lnSpc>
                <a:spcPct val="120000"/>
              </a:lnSpc>
              <a:spcBef>
                <a:spcPct val="15000"/>
              </a:spcBef>
              <a:buNone/>
              <a:tabLst>
                <a:tab pos="1828800" algn="l"/>
                <a:tab pos="2218055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x_count--;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83500" y="3075940"/>
            <a:ext cx="3272155" cy="272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l" defTabSz="914400">
              <a:lnSpc>
                <a:spcPct val="130000"/>
              </a:lnSpc>
              <a:tabLst>
                <a:tab pos="1368425" algn="l"/>
                <a:tab pos="1713230" algn="l"/>
                <a:tab pos="2335530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if (x_count &gt; 0) {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l" defTabSz="914400">
              <a:lnSpc>
                <a:spcPct val="130000"/>
              </a:lnSpc>
              <a:spcBef>
                <a:spcPct val="15000"/>
              </a:spcBef>
              <a:buNone/>
              <a:tabLst>
                <a:tab pos="1368425" algn="l"/>
                <a:tab pos="1713230" algn="l"/>
                <a:tab pos="2335530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   next_count++;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l" defTabSz="914400">
              <a:lnSpc>
                <a:spcPct val="130000"/>
              </a:lnSpc>
              <a:spcBef>
                <a:spcPct val="15000"/>
              </a:spcBef>
              <a:buNone/>
              <a:tabLst>
                <a:tab pos="1368425" algn="l"/>
                <a:tab pos="1713230" algn="l"/>
                <a:tab pos="2335530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   signal(x_sem);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l" defTabSz="914400">
              <a:lnSpc>
                <a:spcPct val="130000"/>
              </a:lnSpc>
              <a:spcBef>
                <a:spcPct val="15000"/>
              </a:spcBef>
              <a:buNone/>
              <a:tabLst>
                <a:tab pos="1368425" algn="l"/>
                <a:tab pos="1713230" algn="l"/>
                <a:tab pos="2335530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   wait(next);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l" defTabSz="914400">
              <a:lnSpc>
                <a:spcPct val="130000"/>
              </a:lnSpc>
              <a:spcBef>
                <a:spcPct val="15000"/>
              </a:spcBef>
              <a:buNone/>
              <a:tabLst>
                <a:tab pos="1368425" algn="l"/>
                <a:tab pos="1713230" algn="l"/>
                <a:tab pos="2335530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   next_count--;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l" defTabSz="914400">
              <a:lnSpc>
                <a:spcPct val="130000"/>
              </a:lnSpc>
              <a:spcBef>
                <a:spcPct val="15000"/>
              </a:spcBef>
              <a:buNone/>
              <a:tabLst>
                <a:tab pos="1368425" algn="l"/>
                <a:tab pos="1713230" algn="l"/>
                <a:tab pos="2335530" algn="l"/>
              </a:tabLst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}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79570" y="2615565"/>
            <a:ext cx="1075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>
                    <a:lumMod val="50000"/>
                  </a:schemeClr>
                </a:solidFill>
              </a:rPr>
              <a:t>x.wait</a:t>
            </a:r>
            <a:endParaRPr lang="en-US" altLang="zh-CN" sz="2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83500" y="2615565"/>
            <a:ext cx="1764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>
                    <a:lumMod val="50000"/>
                  </a:schemeClr>
                </a:solidFill>
              </a:rPr>
              <a:t>x.signal</a:t>
            </a:r>
            <a:endParaRPr lang="en-US" altLang="zh-CN" sz="24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管程小结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高级的同步方法</a:t>
            </a:r>
            <a:endParaRPr lang="zh-CN" altLang="en-US"/>
          </a:p>
          <a:p>
            <a:pPr lvl="1"/>
            <a:r>
              <a:rPr lang="zh-CN" altLang="en-US"/>
              <a:t>由高级语言提供</a:t>
            </a:r>
            <a:endParaRPr lang="zh-CN" altLang="en-US"/>
          </a:p>
          <a:p>
            <a:pPr lvl="1"/>
            <a:r>
              <a:rPr lang="zh-CN" altLang="en-US"/>
              <a:t>如</a:t>
            </a:r>
            <a:r>
              <a:rPr lang="en-US" altLang="zh-CN"/>
              <a:t>monitor</a:t>
            </a:r>
            <a:r>
              <a:rPr lang="zh-CN" altLang="en-US"/>
              <a:t>，语言中</a:t>
            </a:r>
            <a:r>
              <a:rPr lang="zh-CN" altLang="en-US"/>
              <a:t>关键字</a:t>
            </a:r>
            <a:endParaRPr lang="zh-CN" altLang="en-US"/>
          </a:p>
          <a:p>
            <a:r>
              <a:rPr lang="zh-CN" altLang="en-US"/>
              <a:t>互斥</a:t>
            </a:r>
            <a:r>
              <a:rPr lang="en-US" altLang="zh-CN"/>
              <a:t>+</a:t>
            </a:r>
            <a:r>
              <a:rPr lang="zh-CN" altLang="en-US"/>
              <a:t>条件变量</a:t>
            </a:r>
            <a:endParaRPr lang="zh-CN" altLang="en-US"/>
          </a:p>
          <a:p>
            <a:r>
              <a:rPr lang="zh-CN" altLang="en-US"/>
              <a:t>同步问题的解决</a:t>
            </a:r>
            <a:endParaRPr lang="zh-CN" altLang="en-US"/>
          </a:p>
          <a:p>
            <a:pPr lvl="1"/>
            <a:r>
              <a:rPr lang="zh-CN" altLang="en-US"/>
              <a:t>管程的设计，更规范</a:t>
            </a:r>
            <a:endParaRPr lang="zh-CN" altLang="en-US"/>
          </a:p>
          <a:p>
            <a:pPr lvl="1"/>
            <a:r>
              <a:rPr lang="zh-CN" altLang="en-US"/>
              <a:t>管程的使用，更简单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597979" y="1628140"/>
            <a:ext cx="5984421" cy="4333202"/>
            <a:chOff x="8232" y="2411"/>
            <a:chExt cx="10008" cy="7263"/>
          </a:xfrm>
        </p:grpSpPr>
        <p:pic>
          <p:nvPicPr>
            <p:cNvPr id="4" name="Picture 4" descr="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452" y="2411"/>
              <a:ext cx="9788" cy="726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15738" y="5582"/>
              <a:ext cx="2502" cy="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</a:rPr>
                <a:t>条件变量</a:t>
              </a:r>
              <a:endParaRPr lang="zh-CN" altLang="en-US" sz="2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endParaRPr>
            </a:p>
            <a:p>
              <a:pPr algn="ctr"/>
              <a:r>
                <a:rPr lang="en-US" altLang="zh-CN" sz="24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</a:rPr>
                <a:t>+</a:t>
              </a:r>
              <a:endParaRPr lang="en-US" altLang="zh-CN" sz="2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endParaRPr>
            </a:p>
            <a:p>
              <a:pPr algn="ctr"/>
              <a:r>
                <a:rPr lang="zh-CN" altLang="en-US" sz="24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</a:rPr>
                <a:t>互斥</a:t>
              </a:r>
              <a:endParaRPr lang="zh-CN" altLang="en-US" sz="2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2043" y="5142"/>
              <a:ext cx="1646" cy="224"/>
              <a:chOff x="10477" y="10110"/>
              <a:chExt cx="1646" cy="224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10477" y="10222"/>
                <a:ext cx="1646" cy="1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/>
            </p:nvSpPr>
            <p:spPr>
              <a:xfrm>
                <a:off x="10637" y="10110"/>
                <a:ext cx="192" cy="224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1037" y="10110"/>
                <a:ext cx="192" cy="224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1405" y="10110"/>
                <a:ext cx="192" cy="224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8232" y="5960"/>
              <a:ext cx="2518" cy="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latin typeface="幼圆" panose="02010509060101010101" charset="-122"/>
                  <a:ea typeface="幼圆" panose="02010509060101010101" charset="-122"/>
                  <a:cs typeface="幼圆" panose="02010509060101010101" charset="-122"/>
                </a:rPr>
                <a:t>就绪队列</a:t>
              </a:r>
              <a:endParaRPr lang="zh-CN" altLang="en-US" sz="2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V="1">
              <a:off x="10685" y="5279"/>
              <a:ext cx="1230" cy="7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顺序执行</a:t>
            </a:r>
            <a:r>
              <a:rPr lang="zh-CN" altLang="en-US">
                <a:sym typeface="+mn-ea"/>
              </a:rPr>
              <a:t>环境下</a:t>
            </a:r>
            <a:r>
              <a:rPr lang="zh-CN" altLang="en-US">
                <a:sym typeface="+mn-ea"/>
              </a:rPr>
              <a:t>的偏序关系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顺序程序设计</a:t>
            </a:r>
            <a:endParaRPr lang="zh-CN" altLang="en-US" sz="2800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所有操作安排在一个线程中，唯一序列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合理的顺序：A-B-D-C-E-F；A-D-B-E-C-F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不合理的顺序：A-B-C-D-E-F</a:t>
            </a:r>
            <a:endParaRPr lang="zh-CN" altLang="en-US"/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何时确定操作顺序？</a:t>
            </a:r>
            <a:endParaRPr lang="zh-CN" altLang="en-US" sz="2800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在设计时确定，设计</a:t>
            </a:r>
            <a:r>
              <a:rPr lang="en-US" altLang="zh-CN">
                <a:sym typeface="+mn-ea"/>
              </a:rPr>
              <a:t>&lt;-&gt;</a:t>
            </a:r>
            <a:r>
              <a:rPr lang="zh-CN" altLang="en-US">
                <a:sym typeface="+mn-ea"/>
              </a:rPr>
              <a:t>执行</a:t>
            </a:r>
            <a:endParaRPr lang="zh-CN" altLang="en-US"/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并发程序设计？</a:t>
            </a:r>
            <a:endParaRPr lang="zh-CN" altLang="en-US">
              <a:sym typeface="+mn-ea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7047889" y="1092835"/>
            <a:ext cx="4534818" cy="5320665"/>
            <a:chOff x="11099" y="1721"/>
            <a:chExt cx="7141" cy="8379"/>
          </a:xfrm>
        </p:grpSpPr>
        <p:grpSp>
          <p:nvGrpSpPr>
            <p:cNvPr id="182" name="组合 182"/>
            <p:cNvGrpSpPr/>
            <p:nvPr/>
          </p:nvGrpSpPr>
          <p:grpSpPr>
            <a:xfrm>
              <a:off x="12639" y="2095"/>
              <a:ext cx="2750" cy="3126"/>
              <a:chOff x="4830" y="6141"/>
              <a:chExt cx="1457" cy="1764"/>
            </a:xfrm>
            <a:noFill/>
          </p:grpSpPr>
          <p:grpSp>
            <p:nvGrpSpPr>
              <p:cNvPr id="12" name="组合 12"/>
              <p:cNvGrpSpPr/>
              <p:nvPr/>
            </p:nvGrpSpPr>
            <p:grpSpPr>
              <a:xfrm rot="0">
                <a:off x="4842" y="6878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10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B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1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157" name="组合 157"/>
              <p:cNvGrpSpPr/>
              <p:nvPr/>
            </p:nvGrpSpPr>
            <p:grpSpPr>
              <a:xfrm>
                <a:off x="4840" y="6141"/>
                <a:ext cx="388" cy="346"/>
                <a:chOff x="5122" y="6372"/>
                <a:chExt cx="388" cy="346"/>
              </a:xfrm>
              <a:grpFill/>
            </p:grpSpPr>
            <p:sp>
              <p:nvSpPr>
                <p:cNvPr id="4" name="文本框 2"/>
                <p:cNvSpPr txBox="1"/>
                <p:nvPr/>
              </p:nvSpPr>
              <p:spPr>
                <a:xfrm>
                  <a:off x="5122" y="6400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A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5" name="椭圆 3"/>
                <p:cNvSpPr/>
                <p:nvPr/>
              </p:nvSpPr>
              <p:spPr>
                <a:xfrm>
                  <a:off x="5150" y="6372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158" name="组合 158"/>
              <p:cNvGrpSpPr/>
              <p:nvPr/>
            </p:nvGrpSpPr>
            <p:grpSpPr>
              <a:xfrm rot="0">
                <a:off x="4830" y="7559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159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C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60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cxnSp>
            <p:nvCxnSpPr>
              <p:cNvPr id="161" name="直接连接符 161"/>
              <p:cNvCxnSpPr>
                <a:stCxn id="5" idx="4"/>
                <a:endCxn id="11" idx="0"/>
              </p:cNvCxnSpPr>
              <p:nvPr/>
            </p:nvCxnSpPr>
            <p:spPr>
              <a:xfrm>
                <a:off x="5038" y="6487"/>
                <a:ext cx="2" cy="39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箭头连接符 162"/>
              <p:cNvCxnSpPr>
                <a:stCxn id="11" idx="4"/>
                <a:endCxn id="160" idx="0"/>
              </p:cNvCxnSpPr>
              <p:nvPr/>
            </p:nvCxnSpPr>
            <p:spPr>
              <a:xfrm flipH="1">
                <a:off x="5028" y="7224"/>
                <a:ext cx="12" cy="335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7" name="组合 167"/>
              <p:cNvGrpSpPr/>
              <p:nvPr/>
            </p:nvGrpSpPr>
            <p:grpSpPr>
              <a:xfrm rot="0">
                <a:off x="5899" y="6878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168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E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69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163" name="组合 163"/>
              <p:cNvGrpSpPr/>
              <p:nvPr/>
            </p:nvGrpSpPr>
            <p:grpSpPr>
              <a:xfrm>
                <a:off x="5897" y="6141"/>
                <a:ext cx="388" cy="346"/>
                <a:chOff x="5122" y="6372"/>
                <a:chExt cx="388" cy="346"/>
              </a:xfrm>
              <a:grpFill/>
            </p:grpSpPr>
            <p:sp>
              <p:nvSpPr>
                <p:cNvPr id="164" name="文本框 2"/>
                <p:cNvSpPr txBox="1"/>
                <p:nvPr/>
              </p:nvSpPr>
              <p:spPr>
                <a:xfrm>
                  <a:off x="5122" y="6400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D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65" name="椭圆 3"/>
                <p:cNvSpPr/>
                <p:nvPr/>
              </p:nvSpPr>
              <p:spPr>
                <a:xfrm>
                  <a:off x="5150" y="6372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171" name="组合 171"/>
              <p:cNvGrpSpPr/>
              <p:nvPr/>
            </p:nvGrpSpPr>
            <p:grpSpPr>
              <a:xfrm rot="0">
                <a:off x="5887" y="7559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172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F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73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cxnSp>
            <p:nvCxnSpPr>
              <p:cNvPr id="166" name="直接连接符 166"/>
              <p:cNvCxnSpPr/>
              <p:nvPr/>
            </p:nvCxnSpPr>
            <p:spPr>
              <a:xfrm>
                <a:off x="6095" y="6487"/>
                <a:ext cx="2" cy="39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箭头连接符 170"/>
              <p:cNvCxnSpPr/>
              <p:nvPr/>
            </p:nvCxnSpPr>
            <p:spPr>
              <a:xfrm flipH="1">
                <a:off x="6085" y="7224"/>
                <a:ext cx="12" cy="335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箭头连接符 174"/>
              <p:cNvCxnSpPr>
                <a:stCxn id="5" idx="6"/>
                <a:endCxn id="165" idx="2"/>
              </p:cNvCxnSpPr>
              <p:nvPr/>
            </p:nvCxnSpPr>
            <p:spPr>
              <a:xfrm>
                <a:off x="5207" y="6314"/>
                <a:ext cx="718" cy="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箭头连接符 176"/>
              <p:cNvCxnSpPr>
                <a:stCxn id="165" idx="3"/>
                <a:endCxn id="160" idx="7"/>
              </p:cNvCxnSpPr>
              <p:nvPr/>
            </p:nvCxnSpPr>
            <p:spPr>
              <a:xfrm flipH="1">
                <a:off x="5147" y="6436"/>
                <a:ext cx="828" cy="1174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箭头连接符 177"/>
              <p:cNvCxnSpPr>
                <a:stCxn id="160" idx="6"/>
                <a:endCxn id="173" idx="2"/>
              </p:cNvCxnSpPr>
              <p:nvPr/>
            </p:nvCxnSpPr>
            <p:spPr>
              <a:xfrm>
                <a:off x="5197" y="7732"/>
                <a:ext cx="718" cy="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182"/>
            <p:cNvGrpSpPr/>
            <p:nvPr/>
          </p:nvGrpSpPr>
          <p:grpSpPr>
            <a:xfrm>
              <a:off x="15490" y="4742"/>
              <a:ext cx="2750" cy="3126"/>
              <a:chOff x="4830" y="6141"/>
              <a:chExt cx="1457" cy="1764"/>
            </a:xfrm>
            <a:noFill/>
          </p:grpSpPr>
          <p:grpSp>
            <p:nvGrpSpPr>
              <p:cNvPr id="7" name="组合 12"/>
              <p:cNvGrpSpPr/>
              <p:nvPr/>
            </p:nvGrpSpPr>
            <p:grpSpPr>
              <a:xfrm rot="0">
                <a:off x="4842" y="6878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8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B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9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13" name="组合 157"/>
              <p:cNvGrpSpPr/>
              <p:nvPr/>
            </p:nvGrpSpPr>
            <p:grpSpPr>
              <a:xfrm>
                <a:off x="4840" y="6141"/>
                <a:ext cx="388" cy="346"/>
                <a:chOff x="5122" y="6372"/>
                <a:chExt cx="388" cy="346"/>
              </a:xfrm>
              <a:grpFill/>
            </p:grpSpPr>
            <p:sp>
              <p:nvSpPr>
                <p:cNvPr id="14" name="文本框 2"/>
                <p:cNvSpPr txBox="1"/>
                <p:nvPr/>
              </p:nvSpPr>
              <p:spPr>
                <a:xfrm>
                  <a:off x="5122" y="6400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A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5" name="椭圆 3"/>
                <p:cNvSpPr/>
                <p:nvPr/>
              </p:nvSpPr>
              <p:spPr>
                <a:xfrm>
                  <a:off x="5150" y="6372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16" name="组合 158"/>
              <p:cNvGrpSpPr/>
              <p:nvPr/>
            </p:nvGrpSpPr>
            <p:grpSpPr>
              <a:xfrm rot="0">
                <a:off x="4830" y="7559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17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C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8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cxnSp>
            <p:nvCxnSpPr>
              <p:cNvPr id="19" name="直接连接符 161"/>
              <p:cNvCxnSpPr>
                <a:stCxn id="15" idx="4"/>
                <a:endCxn id="9" idx="0"/>
              </p:cNvCxnSpPr>
              <p:nvPr/>
            </p:nvCxnSpPr>
            <p:spPr>
              <a:xfrm>
                <a:off x="5038" y="6487"/>
                <a:ext cx="2" cy="39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62"/>
              <p:cNvCxnSpPr>
                <a:stCxn id="9" idx="4"/>
                <a:endCxn id="18" idx="0"/>
              </p:cNvCxnSpPr>
              <p:nvPr/>
            </p:nvCxnSpPr>
            <p:spPr>
              <a:xfrm flipH="1">
                <a:off x="5028" y="7224"/>
                <a:ext cx="12" cy="335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组合 167"/>
              <p:cNvGrpSpPr/>
              <p:nvPr/>
            </p:nvGrpSpPr>
            <p:grpSpPr>
              <a:xfrm rot="0">
                <a:off x="5899" y="6878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22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E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23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24" name="组合 163"/>
              <p:cNvGrpSpPr/>
              <p:nvPr/>
            </p:nvGrpSpPr>
            <p:grpSpPr>
              <a:xfrm>
                <a:off x="5897" y="6141"/>
                <a:ext cx="388" cy="346"/>
                <a:chOff x="5122" y="6372"/>
                <a:chExt cx="388" cy="346"/>
              </a:xfrm>
              <a:grpFill/>
            </p:grpSpPr>
            <p:sp>
              <p:nvSpPr>
                <p:cNvPr id="25" name="文本框 2"/>
                <p:cNvSpPr txBox="1"/>
                <p:nvPr/>
              </p:nvSpPr>
              <p:spPr>
                <a:xfrm>
                  <a:off x="5122" y="6400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D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26" name="椭圆 3"/>
                <p:cNvSpPr/>
                <p:nvPr/>
              </p:nvSpPr>
              <p:spPr>
                <a:xfrm>
                  <a:off x="5150" y="6372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27" name="组合 171"/>
              <p:cNvGrpSpPr/>
              <p:nvPr/>
            </p:nvGrpSpPr>
            <p:grpSpPr>
              <a:xfrm rot="0">
                <a:off x="5887" y="7559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28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F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29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cxnSp>
            <p:nvCxnSpPr>
              <p:cNvPr id="30" name="直接连接符 166"/>
              <p:cNvCxnSpPr/>
              <p:nvPr/>
            </p:nvCxnSpPr>
            <p:spPr>
              <a:xfrm>
                <a:off x="6095" y="6487"/>
                <a:ext cx="2" cy="39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170"/>
              <p:cNvCxnSpPr/>
              <p:nvPr/>
            </p:nvCxnSpPr>
            <p:spPr>
              <a:xfrm flipH="1">
                <a:off x="6085" y="7224"/>
                <a:ext cx="12" cy="335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174"/>
              <p:cNvCxnSpPr>
                <a:stCxn id="15" idx="6"/>
                <a:endCxn id="26" idx="2"/>
              </p:cNvCxnSpPr>
              <p:nvPr/>
            </p:nvCxnSpPr>
            <p:spPr>
              <a:xfrm>
                <a:off x="5207" y="6314"/>
                <a:ext cx="718" cy="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176"/>
              <p:cNvCxnSpPr>
                <a:stCxn id="26" idx="3"/>
                <a:endCxn id="18" idx="7"/>
              </p:cNvCxnSpPr>
              <p:nvPr/>
            </p:nvCxnSpPr>
            <p:spPr>
              <a:xfrm flipH="1">
                <a:off x="5147" y="6436"/>
                <a:ext cx="828" cy="1174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177"/>
              <p:cNvCxnSpPr>
                <a:stCxn id="18" idx="6"/>
                <a:endCxn id="29" idx="2"/>
              </p:cNvCxnSpPr>
              <p:nvPr/>
            </p:nvCxnSpPr>
            <p:spPr>
              <a:xfrm>
                <a:off x="5197" y="7732"/>
                <a:ext cx="718" cy="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182"/>
            <p:cNvGrpSpPr/>
            <p:nvPr/>
          </p:nvGrpSpPr>
          <p:grpSpPr>
            <a:xfrm>
              <a:off x="11099" y="6324"/>
              <a:ext cx="2750" cy="3126"/>
              <a:chOff x="4830" y="6141"/>
              <a:chExt cx="1457" cy="1764"/>
            </a:xfrm>
            <a:noFill/>
          </p:grpSpPr>
          <p:grpSp>
            <p:nvGrpSpPr>
              <p:cNvPr id="36" name="组合 12"/>
              <p:cNvGrpSpPr/>
              <p:nvPr/>
            </p:nvGrpSpPr>
            <p:grpSpPr>
              <a:xfrm rot="0">
                <a:off x="4842" y="6878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37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B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38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39" name="组合 157"/>
              <p:cNvGrpSpPr/>
              <p:nvPr/>
            </p:nvGrpSpPr>
            <p:grpSpPr>
              <a:xfrm>
                <a:off x="4840" y="6141"/>
                <a:ext cx="388" cy="346"/>
                <a:chOff x="5122" y="6372"/>
                <a:chExt cx="388" cy="346"/>
              </a:xfrm>
              <a:grpFill/>
            </p:grpSpPr>
            <p:sp>
              <p:nvSpPr>
                <p:cNvPr id="40" name="文本框 2"/>
                <p:cNvSpPr txBox="1"/>
                <p:nvPr/>
              </p:nvSpPr>
              <p:spPr>
                <a:xfrm>
                  <a:off x="5122" y="6400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A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41" name="椭圆 3"/>
                <p:cNvSpPr/>
                <p:nvPr/>
              </p:nvSpPr>
              <p:spPr>
                <a:xfrm>
                  <a:off x="5150" y="6372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42" name="组合 158"/>
              <p:cNvGrpSpPr/>
              <p:nvPr/>
            </p:nvGrpSpPr>
            <p:grpSpPr>
              <a:xfrm rot="0">
                <a:off x="4830" y="7559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43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C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44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cxnSp>
            <p:nvCxnSpPr>
              <p:cNvPr id="45" name="直接连接符 161"/>
              <p:cNvCxnSpPr>
                <a:stCxn id="41" idx="4"/>
                <a:endCxn id="38" idx="0"/>
              </p:cNvCxnSpPr>
              <p:nvPr/>
            </p:nvCxnSpPr>
            <p:spPr>
              <a:xfrm>
                <a:off x="5038" y="6487"/>
                <a:ext cx="2" cy="39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162"/>
              <p:cNvCxnSpPr>
                <a:stCxn id="38" idx="4"/>
                <a:endCxn id="44" idx="0"/>
              </p:cNvCxnSpPr>
              <p:nvPr/>
            </p:nvCxnSpPr>
            <p:spPr>
              <a:xfrm flipH="1">
                <a:off x="5028" y="7224"/>
                <a:ext cx="12" cy="335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167"/>
              <p:cNvGrpSpPr/>
              <p:nvPr/>
            </p:nvGrpSpPr>
            <p:grpSpPr>
              <a:xfrm rot="0">
                <a:off x="5899" y="6878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48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E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49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50" name="组合 163"/>
              <p:cNvGrpSpPr/>
              <p:nvPr/>
            </p:nvGrpSpPr>
            <p:grpSpPr>
              <a:xfrm>
                <a:off x="5897" y="6141"/>
                <a:ext cx="388" cy="346"/>
                <a:chOff x="5122" y="6372"/>
                <a:chExt cx="388" cy="346"/>
              </a:xfrm>
              <a:grpFill/>
            </p:grpSpPr>
            <p:sp>
              <p:nvSpPr>
                <p:cNvPr id="51" name="文本框 2"/>
                <p:cNvSpPr txBox="1"/>
                <p:nvPr/>
              </p:nvSpPr>
              <p:spPr>
                <a:xfrm>
                  <a:off x="5122" y="6400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D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52" name="椭圆 3"/>
                <p:cNvSpPr/>
                <p:nvPr/>
              </p:nvSpPr>
              <p:spPr>
                <a:xfrm>
                  <a:off x="5150" y="6372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grpSp>
            <p:nvGrpSpPr>
              <p:cNvPr id="53" name="组合 171"/>
              <p:cNvGrpSpPr/>
              <p:nvPr/>
            </p:nvGrpSpPr>
            <p:grpSpPr>
              <a:xfrm rot="0">
                <a:off x="5887" y="7559"/>
                <a:ext cx="388" cy="346"/>
                <a:chOff x="2633" y="4589"/>
                <a:chExt cx="388" cy="346"/>
              </a:xfrm>
              <a:grpFill/>
            </p:grpSpPr>
            <p:sp>
              <p:nvSpPr>
                <p:cNvPr id="54" name="文本框 2"/>
                <p:cNvSpPr txBox="1"/>
                <p:nvPr/>
              </p:nvSpPr>
              <p:spPr>
                <a:xfrm>
                  <a:off x="2633" y="4589"/>
                  <a:ext cx="388" cy="303"/>
                </a:xfrm>
                <a:prstGeom prst="rect">
                  <a:avLst/>
                </a:prstGeom>
                <a:grpFill/>
                <a:ln w="6350">
                  <a:noFill/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p>
                  <a:pPr algn="ctr"/>
                  <a:r>
                    <a:rPr lang="en-US" altLang="zh-CN" sz="1600" kern="100">
                      <a:latin typeface="Calibri" panose="020F05020202040302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F</a:t>
                  </a:r>
                  <a:endPara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55" name="椭圆 3"/>
                <p:cNvSpPr/>
                <p:nvPr/>
              </p:nvSpPr>
              <p:spPr>
                <a:xfrm>
                  <a:off x="2661" y="4589"/>
                  <a:ext cx="339" cy="346"/>
                </a:xfrm>
                <a:prstGeom prst="ellipse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sp>
          </p:grpSp>
          <p:cxnSp>
            <p:nvCxnSpPr>
              <p:cNvPr id="56" name="直接连接符 166"/>
              <p:cNvCxnSpPr/>
              <p:nvPr/>
            </p:nvCxnSpPr>
            <p:spPr>
              <a:xfrm>
                <a:off x="6095" y="6487"/>
                <a:ext cx="2" cy="39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170"/>
              <p:cNvCxnSpPr/>
              <p:nvPr/>
            </p:nvCxnSpPr>
            <p:spPr>
              <a:xfrm flipH="1">
                <a:off x="6085" y="7224"/>
                <a:ext cx="12" cy="335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174"/>
              <p:cNvCxnSpPr>
                <a:stCxn id="41" idx="6"/>
                <a:endCxn id="52" idx="2"/>
              </p:cNvCxnSpPr>
              <p:nvPr/>
            </p:nvCxnSpPr>
            <p:spPr>
              <a:xfrm>
                <a:off x="5207" y="6314"/>
                <a:ext cx="718" cy="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176"/>
              <p:cNvCxnSpPr>
                <a:stCxn id="52" idx="3"/>
                <a:endCxn id="44" idx="7"/>
              </p:cNvCxnSpPr>
              <p:nvPr/>
            </p:nvCxnSpPr>
            <p:spPr>
              <a:xfrm flipH="1">
                <a:off x="5147" y="6436"/>
                <a:ext cx="828" cy="1174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177"/>
              <p:cNvCxnSpPr>
                <a:stCxn id="44" idx="6"/>
                <a:endCxn id="55" idx="2"/>
              </p:cNvCxnSpPr>
              <p:nvPr/>
            </p:nvCxnSpPr>
            <p:spPr>
              <a:xfrm>
                <a:off x="5197" y="7732"/>
                <a:ext cx="718" cy="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图片 60" descr="timg[7]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044" y="9248"/>
              <a:ext cx="851" cy="852"/>
            </a:xfrm>
            <a:prstGeom prst="rect">
              <a:avLst/>
            </a:prstGeom>
          </p:spPr>
        </p:pic>
        <p:pic>
          <p:nvPicPr>
            <p:cNvPr id="62" name="图片 61" descr="timg[9]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51" y="5221"/>
              <a:ext cx="824" cy="824"/>
            </a:xfrm>
            <a:prstGeom prst="rect">
              <a:avLst/>
            </a:prstGeom>
          </p:spPr>
        </p:pic>
        <p:pic>
          <p:nvPicPr>
            <p:cNvPr id="63" name="图片 62" descr="timg[9]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8" y="7832"/>
              <a:ext cx="824" cy="824"/>
            </a:xfrm>
            <a:prstGeom prst="rect">
              <a:avLst/>
            </a:prstGeom>
          </p:spPr>
        </p:pic>
        <p:sp>
          <p:nvSpPr>
            <p:cNvPr id="64" name="文本框 63"/>
            <p:cNvSpPr txBox="1"/>
            <p:nvPr/>
          </p:nvSpPr>
          <p:spPr>
            <a:xfrm>
              <a:off x="13113" y="1721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1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3169" y="3001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2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4305" y="1725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3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3155" y="4013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4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4273" y="3007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5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4221" y="4107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6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5941" y="4495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1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5997" y="5775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3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7133" y="4499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2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5983" y="6787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5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7101" y="5781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4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7049" y="6881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6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1585" y="6007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1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1641" y="7287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2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2777" y="6011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4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1627" y="8299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3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2745" y="7293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5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2693" y="8393"/>
              <a:ext cx="5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rgbClr val="FF0000"/>
                  </a:solidFill>
                </a:rPr>
                <a:t>6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/>
              <a:t>9-7 </a:t>
            </a:r>
            <a:r>
              <a:rPr lang="zh-CN" altLang="en-US"/>
              <a:t>经典的同步与互斥问题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35735"/>
            <a:ext cx="10972800" cy="4690745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生产者消费者问题</a:t>
            </a:r>
            <a:endParaRPr lang="zh-CN" altLang="en-US"/>
          </a:p>
          <a:p>
            <a:r>
              <a:rPr lang="zh-CN" altLang="en-US">
                <a:sym typeface="+mn-ea"/>
              </a:rPr>
              <a:t>读者写者问题</a:t>
            </a:r>
            <a:endParaRPr lang="zh-CN" altLang="en-US"/>
          </a:p>
          <a:p>
            <a:r>
              <a:rPr lang="zh-CN" altLang="en-US">
                <a:sym typeface="+mn-ea"/>
              </a:rPr>
              <a:t>哲学家就餐问题</a:t>
            </a:r>
            <a:endParaRPr lang="zh-CN" altLang="en-US"/>
          </a:p>
        </p:txBody>
      </p:sp>
      <p:pic>
        <p:nvPicPr>
          <p:cNvPr id="4" name="图片 3" descr="timg[2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0355" y="1745615"/>
            <a:ext cx="5165090" cy="364871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个生产者，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个消费者，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个缓冲区</a:t>
            </a:r>
            <a:endParaRPr lang="zh-CN" altLang="en-US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26770" y="1379855"/>
            <a:ext cx="5349240" cy="4477385"/>
          </a:xfrm>
        </p:spPr>
        <p:txBody>
          <a:bodyPr>
            <a:noAutofit/>
          </a:bodyPr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生产者与消费者的关系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互斥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同步</a:t>
            </a:r>
            <a:r>
              <a:rPr lang="zh-CN" altLang="en-US">
                <a:sym typeface="+mn-ea"/>
              </a:rPr>
              <a:t>关系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多重</a:t>
            </a:r>
            <a:r>
              <a:rPr lang="zh-CN" altLang="en-US">
                <a:sym typeface="+mn-ea"/>
              </a:rPr>
              <a:t>的同步关系</a:t>
            </a:r>
            <a:endParaRPr lang="zh-CN" altLang="en-US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实现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>
                <a:sym typeface="+mn-ea"/>
              </a:rPr>
              <a:t>互斥：自然达标，为什么？</a:t>
            </a:r>
            <a:endParaRPr lang="zh-CN" altLang="en-US">
              <a:sym typeface="+mn-ea"/>
            </a:endParaRPr>
          </a:p>
          <a:p>
            <a:pPr lvl="1">
              <a:lnSpc>
                <a:spcPct val="140000"/>
              </a:lnSpc>
            </a:pPr>
            <a:r>
              <a:rPr lang="zh-CN" altLang="en-US" sz="2800">
                <a:sym typeface="+mn-ea"/>
              </a:rPr>
              <a:t>同步的实现：两个信号量</a:t>
            </a:r>
            <a:endParaRPr lang="zh-CN" altLang="en-US">
              <a:sym typeface="+mn-ea"/>
            </a:endParaRPr>
          </a:p>
        </p:txBody>
      </p:sp>
      <p:grpSp>
        <p:nvGrpSpPr>
          <p:cNvPr id="8" name="组合 8"/>
          <p:cNvGrpSpPr/>
          <p:nvPr/>
        </p:nvGrpSpPr>
        <p:grpSpPr>
          <a:xfrm>
            <a:off x="6176010" y="2242820"/>
            <a:ext cx="5086350" cy="2849245"/>
            <a:chOff x="2799" y="8795"/>
            <a:chExt cx="2473" cy="1049"/>
          </a:xfrm>
          <a:noFill/>
        </p:grpSpPr>
        <p:sp>
          <p:nvSpPr>
            <p:cNvPr id="7" name="文本框 7"/>
            <p:cNvSpPr txBox="1"/>
            <p:nvPr/>
          </p:nvSpPr>
          <p:spPr>
            <a:xfrm>
              <a:off x="4453" y="8814"/>
              <a:ext cx="819" cy="393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8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消费者</a:t>
              </a:r>
              <a:endPara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" name="文本框 6"/>
            <p:cNvSpPr txBox="1"/>
            <p:nvPr/>
          </p:nvSpPr>
          <p:spPr>
            <a:xfrm>
              <a:off x="2799" y="8795"/>
              <a:ext cx="766" cy="393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8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生产者</a:t>
              </a:r>
              <a:endPara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9" name="文本框 1"/>
            <p:cNvSpPr txBox="1"/>
            <p:nvPr/>
          </p:nvSpPr>
          <p:spPr>
            <a:xfrm>
              <a:off x="3545" y="9451"/>
              <a:ext cx="907" cy="393"/>
            </a:xfrm>
            <a:prstGeom prst="rect">
              <a:avLst/>
            </a:prstGeom>
            <a:grp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8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缓冲区</a:t>
              </a:r>
              <a:endPara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3119" y="9131"/>
              <a:ext cx="446" cy="32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5"/>
            <p:cNvCxnSpPr/>
            <p:nvPr/>
          </p:nvCxnSpPr>
          <p:spPr>
            <a:xfrm flipV="1">
              <a:off x="4449" y="9157"/>
              <a:ext cx="476" cy="2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多重</a:t>
            </a:r>
            <a:r>
              <a:rPr lang="zh-CN" altLang="en-US">
                <a:sym typeface="+mn-ea"/>
              </a:rPr>
              <a:t>的同步关系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89480" y="1440180"/>
            <a:ext cx="2790825" cy="4556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semaphore S1 = 0; 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T1: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Operation1;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signal(S1);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marL="0" lvl="0" indent="0" algn="l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T2: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wait(S1)</a:t>
            </a:r>
            <a:r>
              <a:rPr lang="en-US" altLang="zh-CN" sz="2400" dirty="0">
                <a:solidFill>
                  <a:srgbClr val="0000FF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Operation2;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......</a:t>
            </a:r>
            <a:endParaRPr lang="en-US" altLang="zh-CN" sz="24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32475" y="1440180"/>
            <a:ext cx="2818765" cy="4556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semaphore S2 = 0; 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T2: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Operation1;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signal(S2);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marL="0" lvl="0" indent="0" algn="l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T1: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......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wait(S2)</a:t>
            </a:r>
            <a:r>
              <a:rPr lang="en-US" altLang="zh-CN" sz="2400" dirty="0">
                <a:solidFill>
                  <a:srgbClr val="0000FF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幼圆" panose="02010509060101010101" charset="-122"/>
                <a:ea typeface="幼圆" panose="02010509060101010101" charset="-122"/>
                <a:sym typeface="MT Extra" pitchFamily="18" charset="2"/>
              </a:rPr>
              <a:t>Operation2;</a:t>
            </a:r>
            <a:endParaRPr lang="en-US" altLang="zh-CN" sz="2400" dirty="0">
              <a:solidFill>
                <a:srgbClr val="000000"/>
              </a:solidFill>
              <a:latin typeface="幼圆" panose="02010509060101010101" charset="-122"/>
              <a:ea typeface="幼圆" panose="02010509060101010101" charset="-122"/>
              <a:sym typeface="MT Extra" pitchFamily="18" charset="2"/>
            </a:endParaRPr>
          </a:p>
          <a:p>
            <a:pPr lvl="1" defTabSz="914400">
              <a:lnSpc>
                <a:spcPct val="110000"/>
              </a:lnSpc>
              <a:buNone/>
              <a:tabLst>
                <a:tab pos="2002155" algn="ctr"/>
                <a:tab pos="4513580" algn="ctr"/>
              </a:tabLst>
            </a:pPr>
            <a:r>
              <a:rPr lang="en-US" altLang="zh-CN" sz="2400">
                <a:latin typeface="幼圆" panose="02010509060101010101" charset="-122"/>
                <a:ea typeface="幼圆" panose="02010509060101010101" charset="-122"/>
              </a:rPr>
              <a:t>......</a:t>
            </a:r>
            <a:endParaRPr lang="en-US" altLang="zh-CN" sz="2400"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1-1-1 </a:t>
            </a:r>
            <a:r>
              <a:rPr lang="zh-CN" altLang="en-US">
                <a:sym typeface="+mn-ea"/>
              </a:rPr>
              <a:t>生产者消费者问题伪代码</a:t>
            </a:r>
            <a:endParaRPr lang="zh-CN" altLang="en-US">
              <a:sym typeface="+mn-ea"/>
            </a:endParaRPr>
          </a:p>
        </p:txBody>
      </p:sp>
      <p:sp>
        <p:nvSpPr>
          <p:cNvPr id="69635" name="文本框 3"/>
          <p:cNvSpPr txBox="1"/>
          <p:nvPr/>
        </p:nvSpPr>
        <p:spPr>
          <a:xfrm>
            <a:off x="814070" y="2113280"/>
            <a:ext cx="4643755" cy="3743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producer: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do {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// produce an item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wait(empty);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buffer[0] = item;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signal(full);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} while (true)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sp>
        <p:nvSpPr>
          <p:cNvPr id="69636" name="文本框 4"/>
          <p:cNvSpPr txBox="1"/>
          <p:nvPr/>
        </p:nvSpPr>
        <p:spPr>
          <a:xfrm>
            <a:off x="6233160" y="2113280"/>
            <a:ext cx="5228590" cy="3743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consumer: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do {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wait(full);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item =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buffer[0];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signal(empty);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// consume an item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} while (true)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2945" y="1315720"/>
            <a:ext cx="10878820" cy="694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Semaphore full=0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，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empty=1;  Item buffer[1];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</a:t>
            </a:r>
            <a:r>
              <a:rPr lang="en-US" altLang="zh-CN">
                <a:sym typeface="+mn-ea"/>
              </a:rPr>
              <a:t>-1-k </a:t>
            </a:r>
            <a:r>
              <a:rPr lang="zh-CN" altLang="en-US">
                <a:sym typeface="+mn-ea"/>
              </a:rPr>
              <a:t>生产者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消费者问题</a:t>
            </a:r>
            <a:endParaRPr lang="zh-CN" altLang="en-US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223010" y="1670685"/>
            <a:ext cx="5004435" cy="4106545"/>
          </a:xfrm>
        </p:spPr>
        <p:txBody>
          <a:bodyPr>
            <a:noAutofit/>
          </a:bodyPr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缓冲能能力更强</a:t>
            </a:r>
            <a:endParaRPr lang="zh-CN" altLang="en-US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连续存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放而不阻塞</a:t>
            </a:r>
            <a:endParaRPr lang="zh-CN" altLang="en-US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同步关系同前</a:t>
            </a:r>
            <a:endParaRPr lang="zh-CN" altLang="en-US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信号量的值可以大于</a:t>
            </a:r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87135" y="2277110"/>
            <a:ext cx="4853305" cy="2756535"/>
            <a:chOff x="14008" y="3758"/>
            <a:chExt cx="3831" cy="2171"/>
          </a:xfrm>
        </p:grpSpPr>
        <p:sp>
          <p:nvSpPr>
            <p:cNvPr id="3" name="文本框 7"/>
            <p:cNvSpPr txBox="1"/>
            <p:nvPr/>
          </p:nvSpPr>
          <p:spPr>
            <a:xfrm>
              <a:off x="16554" y="3797"/>
              <a:ext cx="1285" cy="81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8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消费者</a:t>
              </a:r>
              <a:endPara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2" name="文本框 6"/>
            <p:cNvSpPr txBox="1"/>
            <p:nvPr/>
          </p:nvSpPr>
          <p:spPr>
            <a:xfrm>
              <a:off x="14008" y="3758"/>
              <a:ext cx="1336" cy="81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8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生产者</a:t>
              </a:r>
              <a:endPara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" name="文本框 1"/>
            <p:cNvSpPr txBox="1"/>
            <p:nvPr/>
          </p:nvSpPr>
          <p:spPr>
            <a:xfrm>
              <a:off x="15164" y="5114"/>
              <a:ext cx="1405" cy="812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8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缓冲区</a:t>
              </a:r>
              <a:endPara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14504" y="4452"/>
              <a:ext cx="691" cy="674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5"/>
            <p:cNvCxnSpPr/>
            <p:nvPr/>
          </p:nvCxnSpPr>
          <p:spPr>
            <a:xfrm flipV="1">
              <a:off x="16554" y="4536"/>
              <a:ext cx="733" cy="566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5343" y="5106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5517" y="5111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5704" y="5116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5891" y="5121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6402" y="5111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6230" y="5111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6060" y="5108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1-1-k </a:t>
            </a:r>
            <a:r>
              <a:rPr lang="zh-CN" altLang="en-US">
                <a:sym typeface="+mn-ea"/>
              </a:rPr>
              <a:t>生产者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消费者问题伪代码</a:t>
            </a:r>
            <a:endParaRPr lang="zh-CN" altLang="en-US">
              <a:sym typeface="+mn-ea"/>
            </a:endParaRPr>
          </a:p>
        </p:txBody>
      </p:sp>
      <p:sp>
        <p:nvSpPr>
          <p:cNvPr id="69635" name="文本框 3"/>
          <p:cNvSpPr txBox="1"/>
          <p:nvPr/>
        </p:nvSpPr>
        <p:spPr>
          <a:xfrm>
            <a:off x="707390" y="1924050"/>
            <a:ext cx="5265420" cy="4150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producer: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do {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// produce an item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wait(empty);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buffer[in] = item;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in = (in+1)%k;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signal(full);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} while (true)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sp>
        <p:nvSpPr>
          <p:cNvPr id="69636" name="文本框 4"/>
          <p:cNvSpPr txBox="1"/>
          <p:nvPr/>
        </p:nvSpPr>
        <p:spPr>
          <a:xfrm>
            <a:off x="5751830" y="1924050"/>
            <a:ext cx="4852670" cy="41503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consumer: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do {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wait(full);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item = buffer[out];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out = (out+1)%k;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signal(empty);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// consume an item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} while (true)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9610" y="1289050"/>
            <a:ext cx="1091565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Semaphore full=0, empty=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k; Item buffer[k]; int in=0, out=0;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m-n-k </a:t>
            </a:r>
            <a:r>
              <a:rPr lang="zh-CN" altLang="en-US">
                <a:sym typeface="+mn-ea"/>
              </a:rPr>
              <a:t>生产者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消费者问题</a:t>
            </a:r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57010" y="1997710"/>
            <a:ext cx="4624705" cy="3173095"/>
            <a:chOff x="14269" y="3354"/>
            <a:chExt cx="3830" cy="2832"/>
          </a:xfrm>
        </p:grpSpPr>
        <p:sp>
          <p:nvSpPr>
            <p:cNvPr id="7" name="文本框 7"/>
            <p:cNvSpPr txBox="1"/>
            <p:nvPr/>
          </p:nvSpPr>
          <p:spPr>
            <a:xfrm>
              <a:off x="17107" y="3393"/>
              <a:ext cx="993" cy="81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8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消费者</a:t>
              </a:r>
              <a:endPara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8" name="文本框 6"/>
            <p:cNvSpPr txBox="1"/>
            <p:nvPr/>
          </p:nvSpPr>
          <p:spPr>
            <a:xfrm>
              <a:off x="14269" y="3354"/>
              <a:ext cx="993" cy="81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8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生产者</a:t>
              </a:r>
              <a:endPara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9" name="文本框 1"/>
            <p:cNvSpPr txBox="1"/>
            <p:nvPr/>
          </p:nvSpPr>
          <p:spPr>
            <a:xfrm>
              <a:off x="15425" y="4710"/>
              <a:ext cx="1405" cy="812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28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缓冲区</a:t>
              </a:r>
              <a:endParaRPr lang="en-US" altLang="zh-CN" sz="28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14765" y="4048"/>
              <a:ext cx="691" cy="674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5"/>
            <p:cNvCxnSpPr/>
            <p:nvPr/>
          </p:nvCxnSpPr>
          <p:spPr>
            <a:xfrm flipV="1">
              <a:off x="16830" y="4141"/>
              <a:ext cx="733" cy="566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5604" y="4702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5778" y="4707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5965" y="4712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6152" y="4717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6663" y="4707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6491" y="4707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6321" y="4704"/>
              <a:ext cx="0" cy="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16838" y="5512"/>
              <a:ext cx="691" cy="674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V="1">
              <a:off x="14744" y="5497"/>
              <a:ext cx="678" cy="625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4902" y="4548"/>
              <a:ext cx="13" cy="977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7232" y="4613"/>
              <a:ext cx="13" cy="977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1223010" y="1670685"/>
            <a:ext cx="5004435" cy="3502025"/>
          </a:xfrm>
        </p:spPr>
        <p:txBody>
          <a:bodyPr>
            <a:noAutofit/>
          </a:bodyPr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生产者和生产者</a:t>
            </a:r>
            <a:endParaRPr lang="zh-CN" altLang="en-US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消费者和消费者</a:t>
            </a:r>
            <a:endParaRPr lang="zh-CN" altLang="en-US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>
                <a:sym typeface="+mn-ea"/>
              </a:rPr>
              <a:t>1-1-k</a:t>
            </a:r>
            <a:r>
              <a:rPr lang="zh-CN" altLang="en-US">
                <a:sym typeface="+mn-ea"/>
              </a:rPr>
              <a:t>的程序是否适</a:t>
            </a:r>
            <a:r>
              <a:rPr lang="zh-CN" altLang="en-US">
                <a:sym typeface="+mn-ea"/>
              </a:rPr>
              <a:t>用？</a:t>
            </a:r>
            <a:endParaRPr lang="zh-CN" altLang="en-US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ym typeface="+mn-ea"/>
              </a:rPr>
              <a:t>新的问题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m-n-k </a:t>
            </a:r>
            <a:r>
              <a:rPr lang="zh-CN" altLang="en-US">
                <a:sym typeface="+mn-ea"/>
              </a:rPr>
              <a:t>生产者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消费者问题</a:t>
            </a:r>
            <a:endParaRPr lang="en-US" altLang="zh-CN">
              <a:sym typeface="+mn-ea"/>
            </a:endParaRPr>
          </a:p>
        </p:txBody>
      </p:sp>
      <p:sp>
        <p:nvSpPr>
          <p:cNvPr id="69635" name="文本框 3"/>
          <p:cNvSpPr txBox="1"/>
          <p:nvPr/>
        </p:nvSpPr>
        <p:spPr>
          <a:xfrm>
            <a:off x="609600" y="1757680"/>
            <a:ext cx="533908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producer: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do {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// produce an item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wait(empty);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Courier New" panose="02070309020205020404" charset="0"/>
                <a:sym typeface="+mn-ea"/>
              </a:rPr>
              <a:t>   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wait(mutex1);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buffer[in] = item;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in = (in+1)%k;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signal(mutex1);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signal(full);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} while (true)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sp>
        <p:nvSpPr>
          <p:cNvPr id="69636" name="文本框 4"/>
          <p:cNvSpPr txBox="1"/>
          <p:nvPr/>
        </p:nvSpPr>
        <p:spPr>
          <a:xfrm>
            <a:off x="6159500" y="1757680"/>
            <a:ext cx="542290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consumer: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do {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wait(full);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Courier New" panose="02070309020205020404" charset="0"/>
                <a:sym typeface="+mn-ea"/>
              </a:rPr>
              <a:t>   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wait(mutex2);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item = buffer[out];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out = (out+1)%k;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signal(mutex2);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signal(empty);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// consume an item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......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} while (true)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ea typeface="宋体" panose="02010600030101010101" pitchFamily="2" charset="-122"/>
              </a:rPr>
              <a:t>；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" y="1183005"/>
            <a:ext cx="112039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Semaphore full=0,empty=1,mutex1=1,mutex2=1;Item buffer[k];int in=0,out=0;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读者写者问题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多个读者和多个写者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对同一数据并发进行操作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伯恩斯坦条件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同时读，允许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同时写，拒绝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同时读写，拒绝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读者写者问题中</a:t>
            </a:r>
            <a:r>
              <a:rPr lang="zh-CN" altLang="en-US">
                <a:sym typeface="+mn-ea"/>
              </a:rPr>
              <a:t>互斥的实现</a:t>
            </a:r>
            <a:endParaRPr lang="zh-CN" altLang="en-US">
              <a:sym typeface="+mn-ea"/>
            </a:endParaRPr>
          </a:p>
        </p:txBody>
      </p:sp>
      <p:sp>
        <p:nvSpPr>
          <p:cNvPr id="74754" name="文本框 1"/>
          <p:cNvSpPr txBox="1"/>
          <p:nvPr/>
        </p:nvSpPr>
        <p:spPr>
          <a:xfrm>
            <a:off x="745490" y="1183005"/>
            <a:ext cx="4824095" cy="45218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ourier New" panose="02070309020205020404" charset="0"/>
                <a:sym typeface="+mn-ea"/>
              </a:rPr>
              <a:t>Semaphore rw_mutex </a:t>
            </a:r>
            <a:r>
              <a:rPr lang="en-US" altLang="zh-CN" sz="2400" dirty="0">
                <a:sym typeface="+mn-ea"/>
              </a:rPr>
              <a:t>= 1;</a:t>
            </a:r>
            <a:endParaRPr lang="en-US" altLang="zh-CN" sz="2400" b="1" dirty="0">
              <a:latin typeface="Courier New" panose="02070309020205020404" charset="0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charset="0"/>
              </a:rPr>
              <a:t>The writer process: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endParaRPr lang="en-US" altLang="zh-CN" sz="2400" b="1" dirty="0"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ourier New" panose="02070309020205020404" charset="0"/>
              </a:rPr>
              <a:t>do {</a:t>
            </a:r>
            <a:br>
              <a:rPr lang="en-US" altLang="zh-CN" sz="2400" b="1" dirty="0">
                <a:latin typeface="Courier New" panose="02070309020205020404" charset="0"/>
              </a:rPr>
            </a:br>
            <a:r>
              <a:rPr lang="en-US" altLang="zh-CN" sz="2400" b="1" dirty="0">
                <a:latin typeface="Courier New" panose="02070309020205020404" charset="0"/>
              </a:rPr>
              <a:t>	...</a:t>
            </a:r>
            <a:endParaRPr lang="en-US" altLang="zh-CN" sz="2400" b="1" dirty="0"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ourier New" panose="02070309020205020404" charset="0"/>
              </a:rPr>
              <a:t>	wait(rw_mutex); </a:t>
            </a:r>
            <a:endParaRPr lang="en-US" altLang="zh-CN" sz="2400" b="1" dirty="0"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ourier New" panose="02070309020205020404" charset="0"/>
              </a:rPr>
              <a:t>	// writing</a:t>
            </a:r>
            <a:endParaRPr lang="en-US" altLang="zh-CN" sz="2400" b="1" dirty="0"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ourier New" panose="02070309020205020404" charset="0"/>
              </a:rPr>
              <a:t>	signal(rw_mutex); </a:t>
            </a:r>
            <a:endParaRPr lang="en-US" altLang="zh-CN" sz="2400" b="1" dirty="0"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ourier New" panose="02070309020205020404" charset="0"/>
              </a:rPr>
              <a:t>	... </a:t>
            </a:r>
            <a:endParaRPr lang="en-US" altLang="zh-CN" sz="2400" b="1" dirty="0"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ourier New" panose="02070309020205020404" charset="0"/>
              </a:rPr>
              <a:t>} while (true);</a:t>
            </a:r>
            <a:endParaRPr lang="en-US" altLang="zh-CN" sz="2400" b="1" dirty="0">
              <a:latin typeface="Courier New" panose="02070309020205020404" charset="0"/>
            </a:endParaRPr>
          </a:p>
        </p:txBody>
      </p:sp>
      <p:sp>
        <p:nvSpPr>
          <p:cNvPr id="74756" name="文本框 3"/>
          <p:cNvSpPr txBox="1"/>
          <p:nvPr/>
        </p:nvSpPr>
        <p:spPr>
          <a:xfrm>
            <a:off x="5504815" y="1626235"/>
            <a:ext cx="4505325" cy="40786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buSzTx/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charset="0"/>
              </a:rPr>
              <a:t>The reader process: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  <a:buSzTx/>
            </a:pPr>
            <a:endParaRPr lang="en-US" altLang="zh-CN" sz="2400" b="1" dirty="0">
              <a:latin typeface="Courier New" panose="02070309020205020404" charset="0"/>
            </a:endParaRPr>
          </a:p>
          <a:p>
            <a:pPr>
              <a:lnSpc>
                <a:spcPct val="120000"/>
              </a:lnSpc>
              <a:buSzTx/>
            </a:pPr>
            <a:r>
              <a:rPr lang="en-US" altLang="zh-CN" sz="2400" b="1" dirty="0">
                <a:latin typeface="Courier New" panose="02070309020205020404" charset="0"/>
              </a:rPr>
              <a:t>do {</a:t>
            </a:r>
            <a:br>
              <a:rPr lang="en-US" altLang="zh-CN" sz="2400" b="1" dirty="0">
                <a:latin typeface="Courier New" panose="02070309020205020404" charset="0"/>
              </a:rPr>
            </a:br>
            <a:r>
              <a:rPr lang="en-US" altLang="zh-CN" sz="2400" b="1" dirty="0">
                <a:latin typeface="Courier New" panose="02070309020205020404" charset="0"/>
              </a:rPr>
              <a:t>	...</a:t>
            </a:r>
            <a:br>
              <a:rPr lang="en-US" altLang="zh-CN" sz="2400" b="1" dirty="0">
                <a:latin typeface="Courier New" panose="02070309020205020404" charset="0"/>
              </a:rPr>
            </a:br>
            <a:r>
              <a:rPr lang="en-US" altLang="zh-CN" sz="2400" b="1" dirty="0">
                <a:latin typeface="Courier New" panose="02070309020205020404" charset="0"/>
              </a:rPr>
              <a:t>	wait(rw_mutex);</a:t>
            </a:r>
            <a:br>
              <a:rPr lang="en-US" altLang="zh-CN" sz="2400" b="1" dirty="0">
                <a:latin typeface="Courier New" panose="02070309020205020404" charset="0"/>
              </a:rPr>
            </a:br>
            <a:r>
              <a:rPr lang="en-US" altLang="zh-CN" sz="2400" b="1" dirty="0">
                <a:latin typeface="Courier New" panose="02070309020205020404" charset="0"/>
              </a:rPr>
              <a:t>	// reading</a:t>
            </a:r>
            <a:endParaRPr lang="en-US" altLang="zh-CN" sz="2400" b="1" dirty="0">
              <a:latin typeface="Courier New" panose="02070309020205020404" charset="0"/>
            </a:endParaRPr>
          </a:p>
          <a:p>
            <a:pPr>
              <a:lnSpc>
                <a:spcPct val="120000"/>
              </a:lnSpc>
              <a:buSzTx/>
            </a:pPr>
            <a:r>
              <a:rPr lang="en-US" altLang="zh-CN" sz="2400" b="1" dirty="0">
                <a:latin typeface="Courier New" panose="02070309020205020404" charset="0"/>
              </a:rPr>
              <a:t>	signal(rw_mutex); </a:t>
            </a:r>
            <a:endParaRPr lang="en-US" altLang="zh-CN" sz="2400" b="1" dirty="0">
              <a:latin typeface="Courier New" panose="02070309020205020404" charset="0"/>
            </a:endParaRPr>
          </a:p>
          <a:p>
            <a:pPr>
              <a:lnSpc>
                <a:spcPct val="120000"/>
              </a:lnSpc>
              <a:buSzTx/>
            </a:pPr>
            <a:r>
              <a:rPr lang="en-US" altLang="zh-CN" sz="2400" b="1" dirty="0">
                <a:latin typeface="Courier New" panose="02070309020205020404" charset="0"/>
              </a:rPr>
              <a:t>	... </a:t>
            </a:r>
            <a:endParaRPr lang="en-US" altLang="zh-CN" sz="2400" b="1" dirty="0">
              <a:latin typeface="Courier New" panose="02070309020205020404" charset="0"/>
            </a:endParaRPr>
          </a:p>
          <a:p>
            <a:pPr>
              <a:lnSpc>
                <a:spcPct val="120000"/>
              </a:lnSpc>
              <a:buSzTx/>
            </a:pPr>
            <a:r>
              <a:rPr lang="en-US" altLang="zh-CN" sz="2400" b="1" dirty="0">
                <a:latin typeface="Courier New" panose="02070309020205020404" charset="0"/>
              </a:rPr>
              <a:t>} while (true);</a:t>
            </a:r>
            <a:endParaRPr lang="en-US" altLang="zh-CN" sz="2400" b="1" dirty="0">
              <a:latin typeface="Courier New" panose="02070309020205020404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并发执行</a:t>
            </a:r>
            <a:r>
              <a:rPr lang="zh-CN" altLang="en-US">
                <a:sym typeface="+mn-ea"/>
              </a:rPr>
              <a:t>环境下</a:t>
            </a:r>
            <a:r>
              <a:rPr lang="zh-CN" altLang="en-US">
                <a:sym typeface="+mn-ea"/>
              </a:rPr>
              <a:t>的偏序关系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并发程序设计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多个线程，操作分布在多个线程中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程序定义了线程内</a:t>
            </a:r>
            <a:r>
              <a:rPr lang="zh-CN" altLang="en-US" sz="2800">
                <a:sym typeface="+mn-ea"/>
              </a:rPr>
              <a:t>所有操作的顺序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线程1执行A、B、C；线程2执行D、E、F</a:t>
            </a:r>
            <a:endParaRPr lang="zh-CN" altLang="en-US" sz="2800"/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两个线程并发执行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不同线程、操作顺序？ 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调度动态决定</a:t>
            </a:r>
            <a:endParaRPr lang="zh-CN" altLang="en-US" sz="2800"/>
          </a:p>
          <a:p>
            <a:pPr lvl="1">
              <a:lnSpc>
                <a:spcPct val="130000"/>
              </a:lnSpc>
            </a:pPr>
            <a:r>
              <a:rPr lang="zh-CN" altLang="en-US" sz="2800">
                <a:sym typeface="+mn-ea"/>
              </a:rPr>
              <a:t>可能存在错误的执行顺序，如何保证偏序关系</a:t>
            </a:r>
            <a:r>
              <a:rPr lang="zh-CN" altLang="en-US" sz="2800">
                <a:sym typeface="+mn-ea"/>
              </a:rPr>
              <a:t>？</a:t>
            </a:r>
            <a:endParaRPr lang="zh-CN" altLang="en-US" sz="2800">
              <a:sym typeface="+mn-ea"/>
            </a:endParaRPr>
          </a:p>
        </p:txBody>
      </p:sp>
      <p:grpSp>
        <p:nvGrpSpPr>
          <p:cNvPr id="182" name="组合 182"/>
          <p:cNvGrpSpPr/>
          <p:nvPr/>
        </p:nvGrpSpPr>
        <p:grpSpPr>
          <a:xfrm>
            <a:off x="8378825" y="1962785"/>
            <a:ext cx="2837180" cy="3384504"/>
            <a:chOff x="4474" y="5638"/>
            <a:chExt cx="2138" cy="2765"/>
          </a:xfrm>
          <a:noFill/>
        </p:grpSpPr>
        <p:grpSp>
          <p:nvGrpSpPr>
            <p:cNvPr id="12" name="组合 12"/>
            <p:cNvGrpSpPr/>
            <p:nvPr/>
          </p:nvGrpSpPr>
          <p:grpSpPr>
            <a:xfrm rot="0">
              <a:off x="4842" y="6878"/>
              <a:ext cx="388" cy="346"/>
              <a:chOff x="2633" y="4589"/>
              <a:chExt cx="388" cy="346"/>
            </a:xfrm>
            <a:grpFill/>
          </p:grpSpPr>
          <p:sp>
            <p:nvSpPr>
              <p:cNvPr id="10" name="文本框 2"/>
              <p:cNvSpPr txBox="1"/>
              <p:nvPr/>
            </p:nvSpPr>
            <p:spPr>
              <a:xfrm>
                <a:off x="2633" y="4589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B</a:t>
                </a:r>
                <a:endPara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1" name="椭圆 3"/>
              <p:cNvSpPr/>
              <p:nvPr/>
            </p:nvSpPr>
            <p:spPr>
              <a:xfrm>
                <a:off x="2661" y="4589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157" name="组合 157"/>
            <p:cNvGrpSpPr/>
            <p:nvPr/>
          </p:nvGrpSpPr>
          <p:grpSpPr>
            <a:xfrm>
              <a:off x="4840" y="6141"/>
              <a:ext cx="388" cy="346"/>
              <a:chOff x="5122" y="6372"/>
              <a:chExt cx="388" cy="346"/>
            </a:xfrm>
            <a:grpFill/>
          </p:grpSpPr>
          <p:sp>
            <p:nvSpPr>
              <p:cNvPr id="4" name="文本框 2"/>
              <p:cNvSpPr txBox="1"/>
              <p:nvPr/>
            </p:nvSpPr>
            <p:spPr>
              <a:xfrm>
                <a:off x="5122" y="6400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A</a:t>
                </a:r>
                <a:endPara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5" name="椭圆 3"/>
              <p:cNvSpPr/>
              <p:nvPr/>
            </p:nvSpPr>
            <p:spPr>
              <a:xfrm>
                <a:off x="5150" y="6372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16" name="文本框 2"/>
            <p:cNvSpPr txBox="1"/>
            <p:nvPr/>
          </p:nvSpPr>
          <p:spPr>
            <a:xfrm>
              <a:off x="4474" y="8100"/>
              <a:ext cx="2138" cy="303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并发线程中的操作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grpSp>
          <p:nvGrpSpPr>
            <p:cNvPr id="158" name="组合 158"/>
            <p:cNvGrpSpPr/>
            <p:nvPr/>
          </p:nvGrpSpPr>
          <p:grpSpPr>
            <a:xfrm rot="0">
              <a:off x="4830" y="7559"/>
              <a:ext cx="388" cy="346"/>
              <a:chOff x="2633" y="4589"/>
              <a:chExt cx="388" cy="346"/>
            </a:xfrm>
            <a:grpFill/>
          </p:grpSpPr>
          <p:sp>
            <p:nvSpPr>
              <p:cNvPr id="159" name="文本框 2"/>
              <p:cNvSpPr txBox="1"/>
              <p:nvPr/>
            </p:nvSpPr>
            <p:spPr>
              <a:xfrm>
                <a:off x="2633" y="4589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C</a:t>
                </a:r>
                <a:endPara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60" name="椭圆 3"/>
              <p:cNvSpPr/>
              <p:nvPr/>
            </p:nvSpPr>
            <p:spPr>
              <a:xfrm>
                <a:off x="2661" y="4589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cxnSp>
          <p:nvCxnSpPr>
            <p:cNvPr id="161" name="直接连接符 161"/>
            <p:cNvCxnSpPr>
              <a:stCxn id="5" idx="4"/>
              <a:endCxn id="11" idx="0"/>
            </p:cNvCxnSpPr>
            <p:nvPr/>
          </p:nvCxnSpPr>
          <p:spPr>
            <a:xfrm>
              <a:off x="5038" y="6487"/>
              <a:ext cx="2" cy="391"/>
            </a:xfrm>
            <a:prstGeom prst="line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2"/>
            <p:cNvCxnSpPr>
              <a:stCxn id="11" idx="4"/>
              <a:endCxn id="160" idx="0"/>
            </p:cNvCxnSpPr>
            <p:nvPr/>
          </p:nvCxnSpPr>
          <p:spPr>
            <a:xfrm flipH="1">
              <a:off x="5028" y="7224"/>
              <a:ext cx="12" cy="33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组合 167"/>
            <p:cNvGrpSpPr/>
            <p:nvPr/>
          </p:nvGrpSpPr>
          <p:grpSpPr>
            <a:xfrm rot="0">
              <a:off x="5899" y="6878"/>
              <a:ext cx="388" cy="346"/>
              <a:chOff x="2633" y="4589"/>
              <a:chExt cx="388" cy="346"/>
            </a:xfrm>
            <a:grpFill/>
          </p:grpSpPr>
          <p:sp>
            <p:nvSpPr>
              <p:cNvPr id="168" name="文本框 2"/>
              <p:cNvSpPr txBox="1"/>
              <p:nvPr/>
            </p:nvSpPr>
            <p:spPr>
              <a:xfrm>
                <a:off x="2633" y="4589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E</a:t>
                </a:r>
                <a:endPara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69" name="椭圆 3"/>
              <p:cNvSpPr/>
              <p:nvPr/>
            </p:nvSpPr>
            <p:spPr>
              <a:xfrm>
                <a:off x="2661" y="4589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163" name="组合 163"/>
            <p:cNvGrpSpPr/>
            <p:nvPr/>
          </p:nvGrpSpPr>
          <p:grpSpPr>
            <a:xfrm>
              <a:off x="5897" y="6141"/>
              <a:ext cx="388" cy="346"/>
              <a:chOff x="5122" y="6372"/>
              <a:chExt cx="388" cy="346"/>
            </a:xfrm>
            <a:grpFill/>
          </p:grpSpPr>
          <p:sp>
            <p:nvSpPr>
              <p:cNvPr id="164" name="文本框 2"/>
              <p:cNvSpPr txBox="1"/>
              <p:nvPr/>
            </p:nvSpPr>
            <p:spPr>
              <a:xfrm>
                <a:off x="5122" y="6400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D</a:t>
                </a:r>
                <a:endPara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65" name="椭圆 3"/>
              <p:cNvSpPr/>
              <p:nvPr/>
            </p:nvSpPr>
            <p:spPr>
              <a:xfrm>
                <a:off x="5150" y="6372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grpSp>
          <p:nvGrpSpPr>
            <p:cNvPr id="171" name="组合 171"/>
            <p:cNvGrpSpPr/>
            <p:nvPr/>
          </p:nvGrpSpPr>
          <p:grpSpPr>
            <a:xfrm rot="0">
              <a:off x="5887" y="7559"/>
              <a:ext cx="388" cy="346"/>
              <a:chOff x="2633" y="4589"/>
              <a:chExt cx="388" cy="346"/>
            </a:xfrm>
            <a:grpFill/>
          </p:grpSpPr>
          <p:sp>
            <p:nvSpPr>
              <p:cNvPr id="172" name="文本框 2"/>
              <p:cNvSpPr txBox="1"/>
              <p:nvPr/>
            </p:nvSpPr>
            <p:spPr>
              <a:xfrm>
                <a:off x="2633" y="4589"/>
                <a:ext cx="388" cy="303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p>
                <a:pPr algn="ctr"/>
                <a:r>
                  <a:rPr lang="en-US" altLang="zh-CN" sz="1600" kern="100"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F</a:t>
                </a:r>
                <a:endPara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173" name="椭圆 3"/>
              <p:cNvSpPr/>
              <p:nvPr/>
            </p:nvSpPr>
            <p:spPr>
              <a:xfrm>
                <a:off x="2661" y="4589"/>
                <a:ext cx="339" cy="346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cxnSp>
          <p:nvCxnSpPr>
            <p:cNvPr id="166" name="直接连接符 166"/>
            <p:cNvCxnSpPr/>
            <p:nvPr/>
          </p:nvCxnSpPr>
          <p:spPr>
            <a:xfrm>
              <a:off x="6095" y="6487"/>
              <a:ext cx="2" cy="391"/>
            </a:xfrm>
            <a:prstGeom prst="line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箭头连接符 170"/>
            <p:cNvCxnSpPr/>
            <p:nvPr/>
          </p:nvCxnSpPr>
          <p:spPr>
            <a:xfrm flipH="1">
              <a:off x="6085" y="7224"/>
              <a:ext cx="12" cy="335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箭头连接符 174"/>
            <p:cNvCxnSpPr>
              <a:stCxn id="5" idx="6"/>
              <a:endCxn id="165" idx="2"/>
            </p:cNvCxnSpPr>
            <p:nvPr/>
          </p:nvCxnSpPr>
          <p:spPr>
            <a:xfrm>
              <a:off x="5207" y="6314"/>
              <a:ext cx="718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箭头连接符 176"/>
            <p:cNvCxnSpPr>
              <a:stCxn id="165" idx="3"/>
              <a:endCxn id="160" idx="7"/>
            </p:cNvCxnSpPr>
            <p:nvPr/>
          </p:nvCxnSpPr>
          <p:spPr>
            <a:xfrm flipH="1">
              <a:off x="5147" y="6436"/>
              <a:ext cx="828" cy="117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7"/>
            <p:cNvCxnSpPr>
              <a:stCxn id="160" idx="6"/>
              <a:endCxn id="173" idx="2"/>
            </p:cNvCxnSpPr>
            <p:nvPr/>
          </p:nvCxnSpPr>
          <p:spPr>
            <a:xfrm>
              <a:off x="5197" y="7732"/>
              <a:ext cx="718" cy="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文本框 2"/>
            <p:cNvSpPr txBox="1"/>
            <p:nvPr/>
          </p:nvSpPr>
          <p:spPr>
            <a:xfrm>
              <a:off x="4693" y="5692"/>
              <a:ext cx="719" cy="303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线程1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79" name="文本框 2"/>
            <p:cNvSpPr txBox="1"/>
            <p:nvPr/>
          </p:nvSpPr>
          <p:spPr>
            <a:xfrm>
              <a:off x="5738" y="5694"/>
              <a:ext cx="719" cy="303"/>
            </a:xfrm>
            <a:prstGeom prst="rect">
              <a:avLst/>
            </a:prstGeom>
            <a:grp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1600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线程2</a:t>
              </a:r>
              <a:endPara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0" name="矩形 180"/>
            <p:cNvSpPr/>
            <p:nvPr/>
          </p:nvSpPr>
          <p:spPr>
            <a:xfrm>
              <a:off x="4693" y="5638"/>
              <a:ext cx="650" cy="2386"/>
            </a:xfrm>
            <a:prstGeom prst="rect">
              <a:avLst/>
            </a:prstGeom>
            <a:grpFill/>
            <a:ln w="635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1" name="矩形 181"/>
            <p:cNvSpPr/>
            <p:nvPr/>
          </p:nvSpPr>
          <p:spPr>
            <a:xfrm>
              <a:off x="5739" y="5640"/>
              <a:ext cx="672" cy="2386"/>
            </a:xfrm>
            <a:prstGeom prst="rect">
              <a:avLst/>
            </a:prstGeom>
            <a:grpFill/>
            <a:ln w="635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读者之间不能互斥</a:t>
            </a:r>
            <a:endParaRPr lang="zh-CN" altLang="en-US">
              <a:sym typeface="+mn-ea"/>
            </a:endParaRPr>
          </a:p>
        </p:txBody>
      </p:sp>
      <p:sp>
        <p:nvSpPr>
          <p:cNvPr id="74754" name="文本框 1"/>
          <p:cNvSpPr txBox="1"/>
          <p:nvPr/>
        </p:nvSpPr>
        <p:spPr>
          <a:xfrm>
            <a:off x="782955" y="1183005"/>
            <a:ext cx="4711700" cy="49650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Semaphore rw_mutex = 1;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integer read_count = 0;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The writer process: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do {</a:t>
            </a:r>
            <a:b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</a:b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wait(rw_mutex);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// writing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signal(rw_mutex);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...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} while (true);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</p:txBody>
      </p:sp>
      <p:sp>
        <p:nvSpPr>
          <p:cNvPr id="74756" name="文本框 3"/>
          <p:cNvSpPr txBox="1"/>
          <p:nvPr/>
        </p:nvSpPr>
        <p:spPr>
          <a:xfrm>
            <a:off x="6238875" y="1183005"/>
            <a:ext cx="4645660" cy="53676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10000"/>
              </a:lnSpc>
              <a:buSzTx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The reader process: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do {</a:t>
            </a:r>
            <a:b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</a:b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...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read_count++;</a:t>
            </a:r>
            <a:b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</a:b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if (read_count == 1)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	wait(rw_mutex);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// reading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read count--;</a:t>
            </a:r>
            <a:b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</a:b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if (read_count == 0)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	signal(rw_mutex);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...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} while (true);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读者写者问题伪代码</a:t>
            </a:r>
            <a:endParaRPr lang="zh-CN" altLang="en-US">
              <a:sym typeface="+mn-ea"/>
            </a:endParaRPr>
          </a:p>
        </p:txBody>
      </p:sp>
      <p:sp>
        <p:nvSpPr>
          <p:cNvPr id="74754" name="文本框 1"/>
          <p:cNvSpPr txBox="1"/>
          <p:nvPr/>
        </p:nvSpPr>
        <p:spPr>
          <a:xfrm>
            <a:off x="790575" y="1183005"/>
            <a:ext cx="5088255" cy="37445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Semaphore rw_mutex = 1, r_mutex = 1;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integer read_count=0;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The writer process: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do {</a:t>
            </a:r>
            <a:b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</a:b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...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wait(rw_mutex);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// writing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signal(rw_mutex);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...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} while (true);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</p:txBody>
      </p:sp>
      <p:sp>
        <p:nvSpPr>
          <p:cNvPr id="74756" name="文本框 3"/>
          <p:cNvSpPr txBox="1"/>
          <p:nvPr/>
        </p:nvSpPr>
        <p:spPr>
          <a:xfrm>
            <a:off x="6365240" y="1183005"/>
            <a:ext cx="4645660" cy="50469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10000"/>
              </a:lnSpc>
              <a:buSzTx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The reader process: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do {</a:t>
            </a:r>
            <a:b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</a:b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...</a:t>
            </a:r>
            <a:b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</a:b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wait(r_mutex);</a:t>
            </a:r>
            <a:b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</a:b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read_count++;</a:t>
            </a:r>
            <a:b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</a:b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if (read_count == 1)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	wait(rw_mutex);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signal(r_mutex);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4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// reading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wait(r_mutex);</a:t>
            </a:r>
            <a:b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</a:b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read count--;</a:t>
            </a:r>
            <a:b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</a:b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if (read_count == 0)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	signal(rw_mutex);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signal(r_mutex);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...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110000"/>
              </a:lnSpc>
              <a:buSzTx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} while (true);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哲学家就餐问题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defTabSz="914400">
              <a:tabLst>
                <a:tab pos="1365250" algn="l"/>
                <a:tab pos="1538605" algn="l"/>
              </a:tabLst>
            </a:pPr>
            <a:r>
              <a:rPr lang="en-US" altLang="zh-CN" sz="3200" dirty="0">
                <a:sym typeface="+mn-ea"/>
              </a:rPr>
              <a:t>5</a:t>
            </a:r>
            <a:r>
              <a:rPr lang="zh-CN" altLang="en-US" sz="3200" dirty="0">
                <a:sym typeface="+mn-ea"/>
              </a:rPr>
              <a:t>个哲学家们围坐在圆桌旁，仅做两件事</a:t>
            </a:r>
            <a:endParaRPr lang="zh-CN" altLang="en-US" sz="3200" dirty="0">
              <a:sym typeface="+mn-ea"/>
            </a:endParaRPr>
          </a:p>
          <a:p>
            <a:pPr lvl="1" defTabSz="914400">
              <a:tabLst>
                <a:tab pos="1365250" algn="l"/>
                <a:tab pos="1538605" algn="l"/>
              </a:tabLst>
            </a:pPr>
            <a:r>
              <a:rPr lang="zh-CN" altLang="en-US" sz="2800" dirty="0">
                <a:sym typeface="+mn-ea"/>
              </a:rPr>
              <a:t>要么吃饭，要么思考</a:t>
            </a:r>
            <a:endParaRPr lang="en-US" altLang="zh-CN" sz="2800" dirty="0"/>
          </a:p>
          <a:p>
            <a:pPr defTabSz="914400">
              <a:tabLst>
                <a:tab pos="1365250" algn="l"/>
                <a:tab pos="1538605" algn="l"/>
              </a:tabLst>
            </a:pPr>
            <a:r>
              <a:rPr lang="zh-CN" altLang="en-US" dirty="0">
                <a:sym typeface="+mn-ea"/>
              </a:rPr>
              <a:t>哲学家吃饭的条件</a:t>
            </a:r>
            <a:endParaRPr lang="zh-CN" altLang="en-US" sz="2800" dirty="0">
              <a:sym typeface="+mn-ea"/>
            </a:endParaRPr>
          </a:p>
          <a:p>
            <a:pPr lvl="1" defTabSz="914400">
              <a:tabLst>
                <a:tab pos="1365250" algn="l"/>
                <a:tab pos="1538605" algn="l"/>
              </a:tabLst>
            </a:pPr>
            <a:r>
              <a:rPr lang="zh-CN" altLang="en-US" sz="2800" dirty="0">
                <a:sym typeface="+mn-ea"/>
              </a:rPr>
              <a:t>必须同时拿起两根筷子</a:t>
            </a:r>
            <a:endParaRPr lang="zh-CN" altLang="en-US" sz="2800" dirty="0">
              <a:sym typeface="+mn-ea"/>
            </a:endParaRPr>
          </a:p>
          <a:p>
            <a:pPr lvl="1" defTabSz="914400">
              <a:tabLst>
                <a:tab pos="1365250" algn="l"/>
                <a:tab pos="1538605" algn="l"/>
              </a:tabLst>
            </a:pPr>
            <a:r>
              <a:rPr lang="zh-CN" altLang="en-US" sz="2800" dirty="0">
                <a:sym typeface="+mn-ea"/>
              </a:rPr>
              <a:t>筷子是互斥共享的</a:t>
            </a:r>
            <a:endParaRPr lang="zh-CN" altLang="en-US" sz="2800" dirty="0">
              <a:sym typeface="+mn-ea"/>
            </a:endParaRPr>
          </a:p>
          <a:p>
            <a:pPr lvl="1" defTabSz="914400">
              <a:tabLst>
                <a:tab pos="1365250" algn="l"/>
                <a:tab pos="1538605" algn="l"/>
              </a:tabLst>
            </a:pPr>
            <a:r>
              <a:rPr lang="zh-CN" altLang="en-US" sz="2800" dirty="0">
                <a:sym typeface="+mn-ea"/>
              </a:rPr>
              <a:t>米饭是可以同时共享的</a:t>
            </a:r>
            <a:endParaRPr lang="zh-CN" altLang="en-US" sz="2800"/>
          </a:p>
        </p:txBody>
      </p:sp>
      <p:pic>
        <p:nvPicPr>
          <p:cNvPr id="81923" name="Picture 5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4555" y="2325370"/>
            <a:ext cx="3490595" cy="3352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哲学家就餐问题中互斥的实现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94495" y="5758180"/>
            <a:ext cx="2138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存在的问题</a:t>
            </a:r>
            <a:r>
              <a:rPr lang="en-US" altLang="zh-CN" sz="2800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?</a:t>
            </a:r>
            <a:endParaRPr lang="en-US" altLang="zh-CN" sz="2800" dirty="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7285" y="1183005"/>
            <a:ext cx="7589520" cy="4740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2" indent="-338455" defTabSz="914400">
              <a:lnSpc>
                <a:spcPct val="11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Semaphore chopstick [5] initialized to 1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lvl="2" indent="-338455" defTabSz="914400" fontAlgn="auto">
              <a:lnSpc>
                <a:spcPct val="110000"/>
              </a:lnSpc>
              <a:spcBef>
                <a:spcPts val="600"/>
              </a:spcBef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do { 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1195705" lvl="2" indent="-338455" defTabSz="914400">
              <a:lnSpc>
                <a:spcPct val="11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wait (chopstick[i] );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1195705" lvl="2" indent="-338455" defTabSz="914400">
              <a:lnSpc>
                <a:spcPct val="11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  wait (chopStick[ (i + 1) % 5] );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1195705" lvl="2" indent="-338455" defTabSz="914400" fontAlgn="auto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  //  eat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1195705" lvl="2" indent="-338455" defTabSz="914400">
              <a:lnSpc>
                <a:spcPct val="11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  signal (chopstick[i] );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1195705" lvl="2" indent="-338455" defTabSz="914400">
              <a:lnSpc>
                <a:spcPct val="11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  signal (chopstick[ (i + 1) % 5] );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1195705" lvl="2" indent="-338455" defTabSz="914400" fontAlgn="auto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//  think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lvl="2" indent="-338455" defTabSz="914400" fontAlgn="auto">
              <a:lnSpc>
                <a:spcPct val="11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} while (TRUE);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哲学家就餐问题伪代码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7285" y="1183005"/>
            <a:ext cx="8502015" cy="4735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2" indent="-338455" defTabSz="914400">
              <a:lnSpc>
                <a:spcPct val="9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Semaphore chopstick [5] initialized to 1，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mutex = 4；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lvl="2" indent="-338455" defTabSz="914400" fontAlgn="auto">
              <a:lnSpc>
                <a:spcPct val="90000"/>
              </a:lnSpc>
              <a:spcBef>
                <a:spcPts val="600"/>
              </a:spcBef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do { 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1195705" lvl="2" indent="-338455" defTabSz="914400">
              <a:lnSpc>
                <a:spcPct val="9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wait(mutex);</a:t>
            </a:r>
            <a:endParaRPr lang="en-US" altLang="zh-CN" sz="2800" dirty="0">
              <a:sym typeface="+mn-ea"/>
            </a:endParaRPr>
          </a:p>
          <a:p>
            <a:pPr marL="1195705" lvl="2" indent="-338455" defTabSz="914400">
              <a:lnSpc>
                <a:spcPct val="9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ym typeface="+mn-ea"/>
              </a:rPr>
              <a:t>    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wait (chopstick[i] );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1195705" lvl="2" indent="-338455" defTabSz="914400">
              <a:lnSpc>
                <a:spcPct val="9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  wait (chopStick[ (i + 1) % 5] );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1195705" lvl="2" indent="-338455" defTabSz="914400" fontAlgn="auto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  //  eat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1195705" lvl="2" indent="-338455" defTabSz="914400">
              <a:lnSpc>
                <a:spcPct val="9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signal(mutex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);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1195705" lvl="2" indent="-338455" defTabSz="914400">
              <a:lnSpc>
                <a:spcPct val="9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signal (chopstick[i] );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1195705" lvl="2" indent="-338455" defTabSz="914400">
              <a:lnSpc>
                <a:spcPct val="9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	  signal (chopstick[ (i + 1) % 5] );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1195705" lvl="2" indent="-338455" defTabSz="914400" fontAlgn="auto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     //  think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lvl="2" indent="-338455" defTabSz="914400" fontAlgn="auto">
              <a:lnSpc>
                <a:spcPct val="90000"/>
              </a:lnSpc>
              <a:buNone/>
              <a:tabLst>
                <a:tab pos="1710055" algn="l"/>
                <a:tab pos="2002155" algn="l"/>
                <a:tab pos="2227580" algn="l"/>
                <a:tab pos="2454275" algn="l"/>
              </a:tabLst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} while (TRUE);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>
                <a:sym typeface="+mn-ea"/>
              </a:rPr>
              <a:t>解决哲学家就餐问题</a:t>
            </a:r>
            <a:r>
              <a:rPr lang="zh-CN" altLang="en-US" sz="3600">
                <a:sym typeface="+mn-ea"/>
              </a:rPr>
              <a:t>的</a:t>
            </a:r>
            <a:r>
              <a:rPr lang="zh-CN" altLang="en-US" sz="3600">
                <a:sym typeface="+mn-ea"/>
              </a:rPr>
              <a:t>管程</a:t>
            </a:r>
            <a:endParaRPr lang="en-US" altLang="zh-CN" sz="3600">
              <a:sym typeface="+mn-ea"/>
            </a:endParaRPr>
          </a:p>
        </p:txBody>
      </p:sp>
      <p:sp>
        <p:nvSpPr>
          <p:cNvPr id="100354" name="Rectangle 3"/>
          <p:cNvSpPr>
            <a:spLocks noGrp="1"/>
          </p:cNvSpPr>
          <p:nvPr>
            <p:ph idx="1"/>
          </p:nvPr>
        </p:nvSpPr>
        <p:spPr>
          <a:xfrm>
            <a:off x="382905" y="1183005"/>
            <a:ext cx="6531610" cy="4939665"/>
          </a:xfrm>
          <a:ln>
            <a:solidFill>
              <a:schemeClr val="accent5"/>
            </a:solidFill>
          </a:ln>
        </p:spPr>
        <p:txBody>
          <a:bodyPr vert="horz" wrap="square" lIns="91435" tIns="45718" rIns="91435" bIns="45718" anchor="t">
            <a:normAutofit fontScale="90000"/>
          </a:bodyPr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monitor DiningPhilosophers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{ 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enum { THINKING, HUNGRY, EATING) state[5];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condition self [5];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void pickup (int i) { 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       state[i] = HUNGRY;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       test(i);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       if (state[i] != EATING) 			self[i].wait;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}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void putdown (int i) { 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       state[i] = THINKING;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          // test left and right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       test((i + 4) % 5);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       test((i + 1) % 5);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</a:rPr>
              <a:t>	}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0485" y="3111500"/>
            <a:ext cx="6369685" cy="32918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void test (int i) {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if ((state[(i + 4)%5] != EATING)    	&amp;&amp; (state[i] == HUNGRY)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&amp;&amp; (state[(i + 1)%5] != EATING)) { 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     	state[i] = EATING 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	self[i].signal();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  }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}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initialization_code() { 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for (int i = 0; i &lt; 5; i++)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	    state[i] = THINKING;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charset="0"/>
                <a:sym typeface="+mn-ea"/>
              </a:rPr>
              <a:t>  }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Courier New" panose="02070309020205020404" charset="0"/>
              <a:sym typeface="+mn-ea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}</a:t>
            </a:r>
            <a:endParaRPr lang="zh-CN" altLang="en-US" sz="2000"/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600">
                <a:sym typeface="+mn-ea"/>
              </a:rPr>
              <a:t>用管程的使用</a:t>
            </a:r>
            <a:endParaRPr lang="zh-CN" altLang="en-US" sz="3600">
              <a:sym typeface="+mn-ea"/>
            </a:endParaRPr>
          </a:p>
        </p:txBody>
      </p:sp>
      <p:sp>
        <p:nvSpPr>
          <p:cNvPr id="104449" name="Rectangle 3"/>
          <p:cNvSpPr>
            <a:spLocks noGrp="1"/>
          </p:cNvSpPr>
          <p:nvPr/>
        </p:nvSpPr>
        <p:spPr>
          <a:xfrm>
            <a:off x="2449195" y="1281430"/>
            <a:ext cx="7964170" cy="4800600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txBody>
          <a:bodyPr vert="horz" wrap="square" lIns="91435" tIns="45718" rIns="91435" bIns="45718" anchor="t"/>
          <a:lstStyle>
            <a:lvl1pPr marL="341630" indent="-34163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1680" indent="-28448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084580" indent="-22733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427480" indent="-22733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1770380" indent="-22733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None/>
            </a:pPr>
            <a:endParaRPr lang="en-US" altLang="zh-CN" sz="1800" dirty="0"/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2400" dirty="0">
                <a:latin typeface="幼圆" panose="02010509060101010101" charset="-122"/>
                <a:ea typeface="幼圆" panose="02010509060101010101" charset="-122"/>
              </a:rPr>
              <a:t>每个哲学家执行下列的程序：</a:t>
            </a:r>
            <a:endParaRPr lang="en-US" altLang="zh-CN" sz="2400" dirty="0">
              <a:latin typeface="幼圆" panose="02010509060101010101" charset="-122"/>
              <a:ea typeface="幼圆" panose="02010509060101010101" charset="-12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2400" b="1" dirty="0">
              <a:solidFill>
                <a:srgbClr val="000000"/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Courier New" panose="02070309020205020404" charset="0"/>
              </a:rPr>
              <a:t>     DiningPhilosophers.pickup(i);</a:t>
            </a:r>
            <a:endParaRPr lang="en-US" altLang="zh-CN" sz="2400" b="1" dirty="0">
              <a:solidFill>
                <a:srgbClr val="000000"/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2400" b="1" dirty="0">
              <a:solidFill>
                <a:srgbClr val="000000"/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Courier New" panose="02070309020205020404" charset="0"/>
              </a:rPr>
              <a:t>            EAT...</a:t>
            </a:r>
            <a:endParaRPr lang="en-US" altLang="zh-CN" sz="2400" b="1" dirty="0">
              <a:solidFill>
                <a:srgbClr val="000000"/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Courier New" panose="02070309020205020404" charset="0"/>
              </a:rPr>
              <a:t>              			  				DiningPhilosophers.putdown(i);</a:t>
            </a:r>
            <a:endParaRPr lang="en-US" altLang="zh-CN" sz="2400" b="1" dirty="0">
              <a:solidFill>
                <a:srgbClr val="000000"/>
              </a:solidFill>
              <a:latin typeface="Courier New" panose="02070309020205020404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dirty="0">
                <a:latin typeface="幼圆" panose="02010509060101010101" charset="-122"/>
                <a:ea typeface="幼圆" panose="02010509060101010101" charset="-122"/>
              </a:rPr>
              <a:t>                  </a:t>
            </a:r>
            <a:endParaRPr lang="zh-CN" altLang="en-US" sz="2400" dirty="0">
              <a:latin typeface="幼圆" panose="02010509060101010101" charset="-122"/>
              <a:ea typeface="幼圆" panose="02010509060101010101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zh-CN" altLang="en-US" sz="2400" dirty="0">
                <a:latin typeface="幼圆" panose="02010509060101010101" charset="-122"/>
                <a:ea typeface="幼圆" panose="02010509060101010101" charset="-122"/>
              </a:rPr>
              <a:t>不会出现死锁！</a:t>
            </a:r>
            <a:endParaRPr lang="zh-CN" altLang="en-US" sz="2400" dirty="0">
              <a:latin typeface="幼圆" panose="02010509060101010101" charset="-122"/>
              <a:ea typeface="幼圆" panose="02010509060101010101" charset="-12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i="1" dirty="0">
                <a:solidFill>
                  <a:srgbClr val="0000FF"/>
                </a:solidFill>
              </a:rPr>
              <a:t>       </a:t>
            </a:r>
            <a:endParaRPr lang="en-US" altLang="zh-CN" i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同步的概念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同步(synchronization)的定义</a:t>
            </a:r>
            <a:endParaRPr lang="zh-CN" altLang="en-US" sz="27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并发执行环境下，保持操作之间偏序关系的行为，称为同步</a:t>
            </a:r>
            <a:endParaRPr lang="zh-CN" altLang="en-US" sz="27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谁来实现同步</a:t>
            </a:r>
            <a:endParaRPr lang="zh-CN" altLang="en-US" sz="27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操作系统？ </a:t>
            </a:r>
            <a:r>
              <a:rPr lang="en-US" altLang="zh-CN">
                <a:latin typeface="+mn-ea"/>
                <a:ea typeface="+mn-ea"/>
                <a:sym typeface="+mn-ea"/>
              </a:rPr>
              <a:t>X</a:t>
            </a:r>
            <a:r>
              <a:rPr lang="zh-CN" altLang="en-US">
                <a:latin typeface="+mn-ea"/>
                <a:ea typeface="+mn-ea"/>
                <a:sym typeface="+mn-ea"/>
              </a:rPr>
              <a:t>； </a:t>
            </a:r>
            <a:r>
              <a:rPr lang="zh-CN" altLang="en-US">
                <a:sym typeface="+mn-ea"/>
              </a:rPr>
              <a:t>应用程序？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√</a:t>
            </a:r>
            <a:endParaRPr lang="zh-CN" altLang="en-US" sz="270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sym typeface="+mn-ea"/>
              </a:rPr>
              <a:t>如何实现同步</a:t>
            </a:r>
            <a:endParaRPr lang="zh-CN" altLang="en-US" sz="270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执行一个操作之前，程序</a:t>
            </a:r>
            <a:r>
              <a:rPr lang="zh-CN" altLang="en-US">
                <a:sym typeface="+mn-ea"/>
              </a:rPr>
              <a:t>判断是否具备执行的条件</a:t>
            </a:r>
            <a:endParaRPr lang="zh-CN" altLang="en-US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ym typeface="+mn-ea"/>
              </a:rPr>
              <a:t>如不具备</a:t>
            </a:r>
            <a:r>
              <a:rPr lang="zh-CN" altLang="en-US">
                <a:sym typeface="+mn-ea"/>
              </a:rPr>
              <a:t>，就要等待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同步的例子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 sz="3555"/>
              <a:t>下载并显示视频数据</a:t>
            </a:r>
            <a:endParaRPr lang="zh-CN" altLang="en-US" sz="3200"/>
          </a:p>
          <a:p>
            <a:pPr lvl="1"/>
            <a:r>
              <a:rPr lang="zh-CN" altLang="en-US" sz="3110">
                <a:sym typeface="+mn-ea"/>
              </a:rPr>
              <a:t>线程</a:t>
            </a:r>
            <a:r>
              <a:rPr lang="en-US" altLang="zh-CN" sz="3110">
                <a:sym typeface="+mn-ea"/>
              </a:rPr>
              <a:t>T1</a:t>
            </a:r>
            <a:r>
              <a:rPr lang="zh-CN" sz="3110">
                <a:sym typeface="+mn-ea"/>
              </a:rPr>
              <a:t>，</a:t>
            </a:r>
            <a:r>
              <a:rPr lang="en-US" altLang="zh-CN" sz="3110">
                <a:sym typeface="+mn-ea"/>
              </a:rPr>
              <a:t>T2</a:t>
            </a:r>
            <a:r>
              <a:rPr lang="zh-CN" altLang="en-US" sz="3110">
                <a:sym typeface="+mn-ea"/>
              </a:rPr>
              <a:t>，缓冲区</a:t>
            </a:r>
            <a:r>
              <a:rPr lang="en-US" altLang="zh-CN" sz="3110">
                <a:sym typeface="+mn-ea"/>
              </a:rPr>
              <a:t>buf</a:t>
            </a:r>
            <a:endParaRPr lang="zh-CN" altLang="en-US" sz="3200"/>
          </a:p>
          <a:p>
            <a:r>
              <a:rPr lang="zh-CN" altLang="en-US" sz="3555">
                <a:sym typeface="+mn-ea"/>
              </a:rPr>
              <a:t>T1和T2之间的同步关系</a:t>
            </a:r>
            <a:endParaRPr lang="zh-CN" altLang="en-US" sz="3200"/>
          </a:p>
          <a:p>
            <a:pPr lvl="1"/>
            <a:r>
              <a:rPr lang="zh-CN" altLang="en-US" sz="3110">
                <a:sym typeface="+mn-ea"/>
              </a:rPr>
              <a:t>T</a:t>
            </a:r>
            <a:r>
              <a:rPr lang="en-US" altLang="zh-CN" sz="3110">
                <a:sym typeface="+mn-ea"/>
              </a:rPr>
              <a:t>2</a:t>
            </a:r>
            <a:r>
              <a:rPr lang="zh-CN" altLang="en-US" sz="3110">
                <a:sym typeface="+mn-ea"/>
              </a:rPr>
              <a:t>要等T</a:t>
            </a:r>
            <a:r>
              <a:rPr lang="en-US" altLang="zh-CN" sz="3110">
                <a:sym typeface="+mn-ea"/>
              </a:rPr>
              <a:t>1</a:t>
            </a:r>
            <a:r>
              <a:rPr lang="zh-CN" altLang="en-US" sz="3110">
                <a:sym typeface="+mn-ea"/>
              </a:rPr>
              <a:t>的数据到达，才能显示</a:t>
            </a:r>
            <a:endParaRPr lang="zh-CN" altLang="en-US" sz="3110"/>
          </a:p>
          <a:p>
            <a:pPr lvl="1"/>
            <a:r>
              <a:rPr lang="zh-CN" altLang="en-US" sz="3110">
                <a:sym typeface="+mn-ea"/>
              </a:rPr>
              <a:t>通知</a:t>
            </a:r>
            <a:r>
              <a:rPr lang="en-US" altLang="zh-CN" sz="3110">
                <a:sym typeface="+mn-ea"/>
              </a:rPr>
              <a:t>/</a:t>
            </a:r>
            <a:r>
              <a:rPr lang="zh-CN" altLang="en-US" sz="3110">
                <a:sym typeface="+mn-ea"/>
              </a:rPr>
              <a:t>判断</a:t>
            </a:r>
            <a:r>
              <a:rPr lang="en-US" altLang="zh-CN" sz="3110">
                <a:sym typeface="+mn-ea"/>
              </a:rPr>
              <a:t>+</a:t>
            </a:r>
            <a:r>
              <a:rPr lang="zh-CN" altLang="en-US" sz="3110">
                <a:sym typeface="+mn-ea"/>
              </a:rPr>
              <a:t>等待</a:t>
            </a:r>
            <a:endParaRPr lang="zh-CN" altLang="en-US" sz="3200"/>
          </a:p>
          <a:p>
            <a:r>
              <a:rPr lang="zh-CN" altLang="en-US" sz="3555">
                <a:sym typeface="+mn-ea"/>
              </a:rPr>
              <a:t>不同的执行顺序</a:t>
            </a:r>
            <a:endParaRPr lang="zh-CN" altLang="en-US" sz="3555">
              <a:sym typeface="+mn-ea"/>
            </a:endParaRPr>
          </a:p>
          <a:p>
            <a:pPr lvl="1"/>
            <a:r>
              <a:rPr lang="zh-CN" altLang="en-US" sz="3110">
                <a:sym typeface="+mn-ea"/>
              </a:rPr>
              <a:t>T1先执行；</a:t>
            </a:r>
            <a:r>
              <a:rPr lang="en-US" altLang="zh-CN" sz="3110">
                <a:sym typeface="+mn-ea"/>
              </a:rPr>
              <a:t>T2</a:t>
            </a:r>
            <a:r>
              <a:rPr lang="zh-CN" altLang="en-US" sz="3105">
                <a:sym typeface="+mn-ea"/>
              </a:rPr>
              <a:t>先执行</a:t>
            </a:r>
            <a:endParaRPr lang="zh-CN" altLang="en-US" sz="311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129655" y="1423035"/>
            <a:ext cx="2663825" cy="1528445"/>
            <a:chOff x="14008" y="3758"/>
            <a:chExt cx="3925" cy="2168"/>
          </a:xfrm>
        </p:grpSpPr>
        <p:sp>
          <p:nvSpPr>
            <p:cNvPr id="5" name="文本框 7"/>
            <p:cNvSpPr txBox="1"/>
            <p:nvPr/>
          </p:nvSpPr>
          <p:spPr>
            <a:xfrm>
              <a:off x="17191" y="3760"/>
              <a:ext cx="742" cy="849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T2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" name="文本框 6"/>
            <p:cNvSpPr txBox="1"/>
            <p:nvPr/>
          </p:nvSpPr>
          <p:spPr>
            <a:xfrm>
              <a:off x="14008" y="3758"/>
              <a:ext cx="993" cy="81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1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" name="文本框 1"/>
            <p:cNvSpPr txBox="1"/>
            <p:nvPr/>
          </p:nvSpPr>
          <p:spPr>
            <a:xfrm>
              <a:off x="15164" y="5114"/>
              <a:ext cx="1682" cy="812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视频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数据</a:t>
              </a:r>
              <a:endPara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14504" y="4452"/>
              <a:ext cx="691" cy="674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5"/>
            <p:cNvCxnSpPr/>
            <p:nvPr/>
          </p:nvCxnSpPr>
          <p:spPr>
            <a:xfrm flipV="1">
              <a:off x="16866" y="4506"/>
              <a:ext cx="721" cy="598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1"/>
            <p:cNvSpPr txBox="1"/>
            <p:nvPr/>
          </p:nvSpPr>
          <p:spPr>
            <a:xfrm>
              <a:off x="14223" y="5072"/>
              <a:ext cx="941" cy="81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buf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485505" y="2952115"/>
            <a:ext cx="2995930" cy="3174365"/>
            <a:chOff x="13858" y="4271"/>
            <a:chExt cx="4383" cy="4691"/>
          </a:xfrm>
        </p:grpSpPr>
        <p:cxnSp>
          <p:nvCxnSpPr>
            <p:cNvPr id="18" name="直接连接符 17"/>
            <p:cNvCxnSpPr>
              <a:endCxn id="26" idx="0"/>
            </p:cNvCxnSpPr>
            <p:nvPr/>
          </p:nvCxnSpPr>
          <p:spPr>
            <a:xfrm>
              <a:off x="14943" y="4960"/>
              <a:ext cx="17" cy="2486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7122" y="6662"/>
              <a:ext cx="16" cy="23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6"/>
            <p:cNvSpPr txBox="1"/>
            <p:nvPr/>
          </p:nvSpPr>
          <p:spPr>
            <a:xfrm>
              <a:off x="14581" y="4271"/>
              <a:ext cx="993" cy="541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T2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1" name="文本框 7"/>
            <p:cNvSpPr txBox="1"/>
            <p:nvPr/>
          </p:nvSpPr>
          <p:spPr>
            <a:xfrm>
              <a:off x="16781" y="4279"/>
              <a:ext cx="742" cy="578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T1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2" name="文本框 1"/>
            <p:cNvSpPr txBox="1"/>
            <p:nvPr/>
          </p:nvSpPr>
          <p:spPr>
            <a:xfrm>
              <a:off x="16072" y="5383"/>
              <a:ext cx="2169" cy="7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下载视频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数据</a:t>
              </a:r>
              <a:endPara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4" name="文本框 1"/>
            <p:cNvSpPr txBox="1"/>
            <p:nvPr/>
          </p:nvSpPr>
          <p:spPr>
            <a:xfrm>
              <a:off x="14008" y="7954"/>
              <a:ext cx="2169" cy="6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显示视频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数据</a:t>
              </a:r>
              <a:endPara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6" name="文本框 1"/>
            <p:cNvSpPr txBox="1"/>
            <p:nvPr/>
          </p:nvSpPr>
          <p:spPr>
            <a:xfrm>
              <a:off x="14173" y="7446"/>
              <a:ext cx="1574" cy="658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判断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+</a:t>
              </a:r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等待</a:t>
              </a:r>
              <a:endParaRPr lang="zh-CN" altLang="en-US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27" name="文本框 1"/>
            <p:cNvSpPr txBox="1"/>
            <p:nvPr/>
          </p:nvSpPr>
          <p:spPr>
            <a:xfrm>
              <a:off x="16356" y="5948"/>
              <a:ext cx="1697" cy="653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通知</a:t>
              </a:r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T2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>
              <a:off x="15525" y="6478"/>
              <a:ext cx="1102" cy="114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26" idx="0"/>
            </p:cNvCxnSpPr>
            <p:nvPr/>
          </p:nvCxnSpPr>
          <p:spPr>
            <a:xfrm>
              <a:off x="14241" y="7436"/>
              <a:ext cx="719" cy="1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6"/>
            <p:cNvSpPr txBox="1"/>
            <p:nvPr/>
          </p:nvSpPr>
          <p:spPr>
            <a:xfrm>
              <a:off x="13858" y="7150"/>
              <a:ext cx="505" cy="541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kern="100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T</a:t>
              </a:r>
              <a:endParaRPr lang="en-US" altLang="zh-CN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7130" y="4960"/>
              <a:ext cx="0" cy="49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5078" y="8531"/>
              <a:ext cx="15" cy="4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olidFill>
                  <a:schemeClr val="tx1"/>
                </a:solidFill>
                <a:sym typeface="+mn-ea"/>
              </a:rPr>
              <a:t>9-2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互斥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互斥的例子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互斥的概念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什么情况下需要互斥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实现互斥的思路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实现互斥的软件方法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蓝调晶格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7B7E5"/>
      </a:accent6>
      <a:hlink>
        <a:srgbClr val="3333CC"/>
      </a:hlink>
      <a:folHlink>
        <a:srgbClr val="AF67FF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10315</Words>
  <Application>WPS 演示</Application>
  <PresentationFormat>宽屏</PresentationFormat>
  <Paragraphs>1092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5" baseType="lpstr">
      <vt:lpstr>Arial</vt:lpstr>
      <vt:lpstr>宋体</vt:lpstr>
      <vt:lpstr>Wingdings</vt:lpstr>
      <vt:lpstr>幼圆</vt:lpstr>
      <vt:lpstr>Calibri</vt:lpstr>
      <vt:lpstr>Times New Roman</vt:lpstr>
      <vt:lpstr>黑体</vt:lpstr>
      <vt:lpstr>微软雅黑</vt:lpstr>
      <vt:lpstr>Arial Unicode MS</vt:lpstr>
      <vt:lpstr>MS PGothic</vt:lpstr>
      <vt:lpstr>Courier New</vt:lpstr>
      <vt:lpstr>Monotype Sorts</vt:lpstr>
      <vt:lpstr>Wingdings</vt:lpstr>
      <vt:lpstr>Courier New</vt:lpstr>
      <vt:lpstr>Symbol</vt:lpstr>
      <vt:lpstr>MT Extra</vt:lpstr>
      <vt:lpstr>Gloucester MT Extra Condensed</vt:lpstr>
      <vt:lpstr>Webdings</vt:lpstr>
      <vt:lpstr>蓝调晶格</vt:lpstr>
      <vt:lpstr>第九章 同步与互斥</vt:lpstr>
      <vt:lpstr>本章目录</vt:lpstr>
      <vt:lpstr>9-1 同步的概念</vt:lpstr>
      <vt:lpstr>操作之间的偏序关系</vt:lpstr>
      <vt:lpstr>顺序执行环境下的偏序关系</vt:lpstr>
      <vt:lpstr>并发执行环境下的偏序关系</vt:lpstr>
      <vt:lpstr>同步的概念</vt:lpstr>
      <vt:lpstr>同步的例子</vt:lpstr>
      <vt:lpstr>9-2 互斥</vt:lpstr>
      <vt:lpstr>互斥的例子</vt:lpstr>
      <vt:lpstr>互斥的概念</vt:lpstr>
      <vt:lpstr>什么情况下需要互斥</vt:lpstr>
      <vt:lpstr>互斥的实现思路</vt:lpstr>
      <vt:lpstr>实现互斥的软件方法</vt:lpstr>
      <vt:lpstr>实现互斥的软件方法.</vt:lpstr>
      <vt:lpstr>实现互斥的软件方法..</vt:lpstr>
      <vt:lpstr>9-3 同步机制</vt:lpstr>
      <vt:lpstr>同步与互斥的异同</vt:lpstr>
      <vt:lpstr>同步与互斥所需的共性操作</vt:lpstr>
      <vt:lpstr>同步过程描述</vt:lpstr>
      <vt:lpstr>互斥过程描述</vt:lpstr>
      <vt:lpstr>同步机制的构成和要求</vt:lpstr>
      <vt:lpstr>PowerPoint 演示文稿</vt:lpstr>
      <vt:lpstr>同步机制的分类</vt:lpstr>
      <vt:lpstr>9-4 硬件方法</vt:lpstr>
      <vt:lpstr>软件方法回顾</vt:lpstr>
      <vt:lpstr>关中断方法</vt:lpstr>
      <vt:lpstr>test_and_set(TS)  指令</vt:lpstr>
      <vt:lpstr>用TS指令实现互斥</vt:lpstr>
      <vt:lpstr>swap指令</vt:lpstr>
      <vt:lpstr>使用 swap 指令实现互斥</vt:lpstr>
      <vt:lpstr>硬件方法总结</vt:lpstr>
      <vt:lpstr>9-5 操作系统方法</vt:lpstr>
      <vt:lpstr>锁(lock)的概念</vt:lpstr>
      <vt:lpstr>锁的用法</vt:lpstr>
      <vt:lpstr>锁的实现</vt:lpstr>
      <vt:lpstr>信号量</vt:lpstr>
      <vt:lpstr>忙式等待的信号量</vt:lpstr>
      <vt:lpstr>非忙式等待的信号量</vt:lpstr>
      <vt:lpstr>信号量的实现</vt:lpstr>
      <vt:lpstr>用信号量实现互斥</vt:lpstr>
      <vt:lpstr>用信号量实现同步</vt:lpstr>
      <vt:lpstr>9-6 高级语言方法</vt:lpstr>
      <vt:lpstr>条件变量</vt:lpstr>
      <vt:lpstr>管程的定义</vt:lpstr>
      <vt:lpstr>条件变量的实现选项</vt:lpstr>
      <vt:lpstr>用信号量方法管程--互斥</vt:lpstr>
      <vt:lpstr>用信号量方法管程--条件变量</vt:lpstr>
      <vt:lpstr>管程小结</vt:lpstr>
      <vt:lpstr>9-7 经典的同步与互斥问题</vt:lpstr>
      <vt:lpstr>1个生产者，1个消费者，1个缓冲区</vt:lpstr>
      <vt:lpstr>多重的同步关系</vt:lpstr>
      <vt:lpstr>1-1-1 生产者消费者问题伪代码</vt:lpstr>
      <vt:lpstr>1-1-k 生产者/消费者问题</vt:lpstr>
      <vt:lpstr>1-1-k 生产者/消费者问题伪代码</vt:lpstr>
      <vt:lpstr>m-n-k 生产者/消费者问题</vt:lpstr>
      <vt:lpstr>m-n-k 生产者/消费者问题</vt:lpstr>
      <vt:lpstr>读者写者问题</vt:lpstr>
      <vt:lpstr>读者写者问题中互斥的实现</vt:lpstr>
      <vt:lpstr>读者之间不能互斥</vt:lpstr>
      <vt:lpstr>读者写者问题伪代码</vt:lpstr>
      <vt:lpstr>哲学家就餐问题</vt:lpstr>
      <vt:lpstr>哲学家就餐问题中互斥的实现</vt:lpstr>
      <vt:lpstr>哲学家就餐问题伪代码</vt:lpstr>
      <vt:lpstr>解决哲学家就餐问题的管程</vt:lpstr>
      <vt:lpstr>用管程的使用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desktop</cp:lastModifiedBy>
  <cp:revision>59</cp:revision>
  <dcterms:created xsi:type="dcterms:W3CDTF">2020-02-08T01:54:00Z</dcterms:created>
  <dcterms:modified xsi:type="dcterms:W3CDTF">2021-05-14T11:42:14Z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F4715C386BB54F1F848972E31C7D6306</vt:lpwstr>
  </property>
</Properties>
</file>